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867" autoAdjust="0"/>
    <p:restoredTop sz="94660"/>
  </p:normalViewPr>
  <p:slideViewPr>
    <p:cSldViewPr snapToGrid="0" snapToObjects="1">
      <p:cViewPr>
        <p:scale>
          <a:sx n="75" d="100"/>
          <a:sy n="75" d="100"/>
        </p:scale>
        <p:origin x="-210" y="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F0FC4A-AB98-CD49-A250-4EA2DA314D87}"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7CF38-7534-6C40-9759-C4C8597D1D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0FC4A-AB98-CD49-A250-4EA2DA314D87}"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7CF38-7534-6C40-9759-C4C8597D1D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0FC4A-AB98-CD49-A250-4EA2DA314D87}"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7CF38-7534-6C40-9759-C4C8597D1D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0FC4A-AB98-CD49-A250-4EA2DA314D87}"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7CF38-7534-6C40-9759-C4C8597D1D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F0FC4A-AB98-CD49-A250-4EA2DA314D87}"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7CF38-7534-6C40-9759-C4C8597D1D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F0FC4A-AB98-CD49-A250-4EA2DA314D87}"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7CF38-7534-6C40-9759-C4C8597D1D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F0FC4A-AB98-CD49-A250-4EA2DA314D87}" type="datetimeFigureOut">
              <a:rPr lang="en-US" smtClean="0"/>
              <a:pPr/>
              <a:t>11/6/2013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7CF38-7534-6C40-9759-C4C8597D1D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F0FC4A-AB98-CD49-A250-4EA2DA314D87}" type="datetimeFigureOut">
              <a:rPr lang="en-US" smtClean="0"/>
              <a:pPr/>
              <a:t>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7CF38-7534-6C40-9759-C4C8597D1D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0FC4A-AB98-CD49-A250-4EA2DA314D87}" type="datetimeFigureOut">
              <a:rPr lang="en-US" smtClean="0"/>
              <a:pPr/>
              <a:t>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7CF38-7534-6C40-9759-C4C8597D1D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F0FC4A-AB98-CD49-A250-4EA2DA314D87}"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7CF38-7534-6C40-9759-C4C8597D1D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F0FC4A-AB98-CD49-A250-4EA2DA314D87}"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7CF38-7534-6C40-9759-C4C8597D1D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CC">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0FC4A-AB98-CD49-A250-4EA2DA314D87}" type="datetimeFigureOut">
              <a:rPr lang="en-US" smtClean="0"/>
              <a:pPr/>
              <a:t>11/6/2013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7CF38-7534-6C40-9759-C4C8597D1D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 Now 11.5.13</a:t>
            </a:r>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677333"/>
          <a:ext cx="8229600" cy="5622432"/>
        </p:xfrm>
        <a:graphic>
          <a:graphicData uri="http://schemas.openxmlformats.org/drawingml/2006/table">
            <a:tbl>
              <a:tblPr firstRow="1" bandRow="1">
                <a:tableStyleId>{5940675A-B579-460E-94D1-54222C63F5DA}</a:tableStyleId>
              </a:tblPr>
              <a:tblGrid>
                <a:gridCol w="2743200"/>
                <a:gridCol w="2743200"/>
                <a:gridCol w="2743200"/>
              </a:tblGrid>
              <a:tr h="753816">
                <a:tc>
                  <a:txBody>
                    <a:bodyPr/>
                    <a:lstStyle/>
                    <a:p>
                      <a:pPr algn="ctr"/>
                      <a:r>
                        <a:rPr lang="en-US" b="1" spc="0" dirty="0" smtClean="0"/>
                        <a:t>Innovations</a:t>
                      </a:r>
                      <a:endParaRPr lang="en-US" b="1" spc="0" dirty="0"/>
                    </a:p>
                  </a:txBody>
                  <a:tcPr/>
                </a:tc>
                <a:tc>
                  <a:txBody>
                    <a:bodyPr/>
                    <a:lstStyle/>
                    <a:p>
                      <a:pPr algn="ctr"/>
                      <a:r>
                        <a:rPr lang="en-US" b="1" spc="0" dirty="0" smtClean="0"/>
                        <a:t>What is it?</a:t>
                      </a:r>
                      <a:endParaRPr lang="en-US" b="1" spc="0" dirty="0"/>
                    </a:p>
                  </a:txBody>
                  <a:tcPr/>
                </a:tc>
                <a:tc>
                  <a:txBody>
                    <a:bodyPr/>
                    <a:lstStyle/>
                    <a:p>
                      <a:pPr algn="ctr"/>
                      <a:r>
                        <a:rPr lang="en-US" b="1" spc="0" dirty="0" smtClean="0"/>
                        <a:t>So What?</a:t>
                      </a:r>
                      <a:endParaRPr lang="en-US" b="1" spc="0" dirty="0"/>
                    </a:p>
                  </a:txBody>
                  <a:tcPr/>
                </a:tc>
              </a:tr>
              <a:tr h="1649871">
                <a:tc>
                  <a:txBody>
                    <a:bodyPr/>
                    <a:lstStyle/>
                    <a:p>
                      <a:r>
                        <a:rPr lang="en-US" b="1" dirty="0" smtClean="0"/>
                        <a:t>Cuneiform</a:t>
                      </a:r>
                      <a:endParaRPr lang="en-US" b="1" dirty="0"/>
                    </a:p>
                  </a:txBody>
                  <a:tcPr/>
                </a:tc>
                <a:tc>
                  <a:txBody>
                    <a:bodyPr/>
                    <a:lstStyle/>
                    <a:p>
                      <a:r>
                        <a:rPr lang="en-US" dirty="0" smtClean="0"/>
                        <a:t>A system of writing using</a:t>
                      </a:r>
                      <a:r>
                        <a:rPr lang="en-US" baseline="0" dirty="0" smtClean="0"/>
                        <a:t> wedge-shaped symbols</a:t>
                      </a:r>
                      <a:endParaRPr lang="en-US" dirty="0"/>
                    </a:p>
                  </a:txBody>
                  <a:tcPr/>
                </a:tc>
                <a:tc>
                  <a:txBody>
                    <a:bodyPr/>
                    <a:lstStyle/>
                    <a:p>
                      <a:r>
                        <a:rPr lang="en-US" sz="1800" kern="1200" dirty="0" smtClean="0">
                          <a:solidFill>
                            <a:schemeClr val="tx1"/>
                          </a:solidFill>
                          <a:latin typeface="+mn-lt"/>
                          <a:ea typeface="+mn-ea"/>
                          <a:cs typeface="+mn-cs"/>
                        </a:rPr>
                        <a:t>- Farmers wrote down what they planted</a:t>
                      </a:r>
                    </a:p>
                    <a:p>
                      <a:r>
                        <a:rPr lang="en-US" sz="1800" kern="1200" dirty="0" smtClean="0">
                          <a:solidFill>
                            <a:schemeClr val="tx1"/>
                          </a:solidFill>
                          <a:latin typeface="+mn-lt"/>
                          <a:ea typeface="+mn-ea"/>
                          <a:cs typeface="+mn-cs"/>
                        </a:rPr>
                        <a:t>- Laws written down</a:t>
                      </a:r>
                    </a:p>
                    <a:p>
                      <a:r>
                        <a:rPr lang="en-US" sz="1800" kern="1200" dirty="0" smtClean="0">
                          <a:solidFill>
                            <a:schemeClr val="tx1"/>
                          </a:solidFill>
                          <a:latin typeface="+mn-lt"/>
                          <a:ea typeface="+mn-ea"/>
                          <a:cs typeface="+mn-cs"/>
                        </a:rPr>
                        <a:t> - Merchants kept details of transactions</a:t>
                      </a:r>
                    </a:p>
                    <a:p>
                      <a:r>
                        <a:rPr lang="en-US" sz="1800" kern="1200" dirty="0" smtClean="0">
                          <a:solidFill>
                            <a:schemeClr val="tx1"/>
                          </a:solidFill>
                          <a:latin typeface="+mn-lt"/>
                          <a:ea typeface="+mn-ea"/>
                          <a:cs typeface="+mn-cs"/>
                        </a:rPr>
                        <a:t>- Land-owners kept details of transactions</a:t>
                      </a:r>
                      <a:endParaRPr lang="en-US" dirty="0"/>
                    </a:p>
                  </a:txBody>
                  <a:tcPr/>
                </a:tc>
              </a:tr>
              <a:tr h="753816">
                <a:tc>
                  <a:txBody>
                    <a:bodyPr/>
                    <a:lstStyle/>
                    <a:p>
                      <a:r>
                        <a:rPr lang="en-US" b="1" dirty="0" smtClean="0"/>
                        <a:t>Plow</a:t>
                      </a:r>
                      <a:endParaRPr lang="en-US" b="1" dirty="0"/>
                    </a:p>
                  </a:txBody>
                  <a:tcPr/>
                </a:tc>
                <a:tc>
                  <a:txBody>
                    <a:bodyPr/>
                    <a:lstStyle/>
                    <a:p>
                      <a:r>
                        <a:rPr lang="en-US" dirty="0" smtClean="0"/>
                        <a:t>A farming</a:t>
                      </a:r>
                      <a:r>
                        <a:rPr lang="en-US" baseline="0" dirty="0" smtClean="0"/>
                        <a:t> tool that breaks up the soil to make it easier to farm.</a:t>
                      </a:r>
                      <a:endParaRPr lang="en-US" dirty="0"/>
                    </a:p>
                  </a:txBody>
                  <a:tcPr/>
                </a:tc>
                <a:tc>
                  <a:txBody>
                    <a:bodyPr/>
                    <a:lstStyle/>
                    <a:p>
                      <a:r>
                        <a:rPr lang="en-US" dirty="0" smtClean="0"/>
                        <a:t>Farmers</a:t>
                      </a:r>
                      <a:r>
                        <a:rPr lang="en-US" baseline="0" dirty="0" smtClean="0"/>
                        <a:t> could work easier and create more food.</a:t>
                      </a:r>
                      <a:endParaRPr lang="en-US" dirty="0"/>
                    </a:p>
                  </a:txBody>
                  <a:tcPr/>
                </a:tc>
              </a:tr>
              <a:tr h="753816">
                <a:tc>
                  <a:txBody>
                    <a:bodyPr/>
                    <a:lstStyle/>
                    <a:p>
                      <a:r>
                        <a:rPr lang="en-US" b="1" dirty="0" smtClean="0"/>
                        <a:t>Irrigation</a:t>
                      </a:r>
                      <a:endParaRPr lang="en-US" b="1" dirty="0"/>
                    </a:p>
                  </a:txBody>
                  <a:tcPr/>
                </a:tc>
                <a:tc>
                  <a:txBody>
                    <a:bodyPr/>
                    <a:lstStyle/>
                    <a:p>
                      <a:r>
                        <a:rPr lang="en-US" dirty="0" smtClean="0"/>
                        <a:t>Controlling the flow of water</a:t>
                      </a:r>
                      <a:endParaRPr lang="en-US" dirty="0"/>
                    </a:p>
                  </a:txBody>
                  <a:tcPr/>
                </a:tc>
                <a:tc>
                  <a:txBody>
                    <a:bodyPr/>
                    <a:lstStyle/>
                    <a:p>
                      <a:r>
                        <a:rPr lang="en-US" sz="1800" kern="1200" dirty="0" smtClean="0">
                          <a:solidFill>
                            <a:schemeClr val="tx1"/>
                          </a:solidFill>
                          <a:latin typeface="+mn-lt"/>
                          <a:ea typeface="+mn-ea"/>
                          <a:cs typeface="+mn-cs"/>
                        </a:rPr>
                        <a:t>With this control, they could water plants when needed and stop the flow when there was too much.</a:t>
                      </a:r>
                      <a:endParaRPr lang="en-US" dirty="0"/>
                    </a:p>
                  </a:txBody>
                  <a:tcPr/>
                </a:tc>
              </a:tr>
              <a:tr h="753816">
                <a:tc>
                  <a:txBody>
                    <a:bodyPr/>
                    <a:lstStyle/>
                    <a:p>
                      <a:r>
                        <a:rPr lang="en-US" b="1" dirty="0" smtClean="0"/>
                        <a:t>Calendar</a:t>
                      </a:r>
                      <a:endParaRPr lang="en-US" b="1"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Calendars</a:t>
            </a:r>
            <a:endParaRPr lang="en-US" dirty="0"/>
          </a:p>
        </p:txBody>
      </p:sp>
      <p:pic>
        <p:nvPicPr>
          <p:cNvPr id="4" name="Picture 3"/>
          <p:cNvPicPr>
            <a:picLocks noChangeAspect="1"/>
          </p:cNvPicPr>
          <p:nvPr/>
        </p:nvPicPr>
        <p:blipFill>
          <a:blip r:embed="rId2"/>
          <a:stretch>
            <a:fillRect/>
          </a:stretch>
        </p:blipFill>
        <p:spPr>
          <a:xfrm>
            <a:off x="1855906" y="1417638"/>
            <a:ext cx="4955595" cy="495934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677333"/>
          <a:ext cx="8229600" cy="5783016"/>
        </p:xfrm>
        <a:graphic>
          <a:graphicData uri="http://schemas.openxmlformats.org/drawingml/2006/table">
            <a:tbl>
              <a:tblPr firstRow="1" bandRow="1">
                <a:tableStyleId>{5940675A-B579-460E-94D1-54222C63F5DA}</a:tableStyleId>
              </a:tblPr>
              <a:tblGrid>
                <a:gridCol w="2743200"/>
                <a:gridCol w="2743200"/>
                <a:gridCol w="2743200"/>
              </a:tblGrid>
              <a:tr h="753816">
                <a:tc>
                  <a:txBody>
                    <a:bodyPr/>
                    <a:lstStyle/>
                    <a:p>
                      <a:pPr algn="ctr"/>
                      <a:r>
                        <a:rPr lang="en-US" b="1" spc="0" dirty="0" smtClean="0"/>
                        <a:t>Innovations</a:t>
                      </a:r>
                      <a:endParaRPr lang="en-US" b="1" spc="0" dirty="0"/>
                    </a:p>
                  </a:txBody>
                  <a:tcPr/>
                </a:tc>
                <a:tc>
                  <a:txBody>
                    <a:bodyPr/>
                    <a:lstStyle/>
                    <a:p>
                      <a:pPr algn="ctr"/>
                      <a:r>
                        <a:rPr lang="en-US" b="1" spc="0" dirty="0" smtClean="0"/>
                        <a:t>What is it?</a:t>
                      </a:r>
                      <a:endParaRPr lang="en-US" b="1" spc="0" dirty="0"/>
                    </a:p>
                  </a:txBody>
                  <a:tcPr/>
                </a:tc>
                <a:tc>
                  <a:txBody>
                    <a:bodyPr/>
                    <a:lstStyle/>
                    <a:p>
                      <a:pPr algn="ctr"/>
                      <a:r>
                        <a:rPr lang="en-US" b="1" spc="0" dirty="0" smtClean="0"/>
                        <a:t>So What?</a:t>
                      </a:r>
                      <a:endParaRPr lang="en-US" b="1" spc="0" dirty="0"/>
                    </a:p>
                  </a:txBody>
                  <a:tcPr/>
                </a:tc>
              </a:tr>
              <a:tr h="1649871">
                <a:tc>
                  <a:txBody>
                    <a:bodyPr/>
                    <a:lstStyle/>
                    <a:p>
                      <a:r>
                        <a:rPr lang="en-US" b="1" dirty="0" smtClean="0"/>
                        <a:t>Cuneiform</a:t>
                      </a:r>
                      <a:endParaRPr lang="en-US" b="1" dirty="0"/>
                    </a:p>
                  </a:txBody>
                  <a:tcPr/>
                </a:tc>
                <a:tc>
                  <a:txBody>
                    <a:bodyPr/>
                    <a:lstStyle/>
                    <a:p>
                      <a:r>
                        <a:rPr lang="en-US" dirty="0" smtClean="0"/>
                        <a:t>A system of writing using</a:t>
                      </a:r>
                      <a:r>
                        <a:rPr lang="en-US" baseline="0" dirty="0" smtClean="0"/>
                        <a:t> wedge-shaped symbols</a:t>
                      </a:r>
                      <a:endParaRPr lang="en-US" dirty="0"/>
                    </a:p>
                  </a:txBody>
                  <a:tcPr/>
                </a:tc>
                <a:tc>
                  <a:txBody>
                    <a:bodyPr/>
                    <a:lstStyle/>
                    <a:p>
                      <a:r>
                        <a:rPr lang="en-US" sz="1800" kern="1200" dirty="0" smtClean="0">
                          <a:solidFill>
                            <a:schemeClr val="tx1"/>
                          </a:solidFill>
                          <a:latin typeface="+mn-lt"/>
                          <a:ea typeface="+mn-ea"/>
                          <a:cs typeface="+mn-cs"/>
                        </a:rPr>
                        <a:t>- Farmers wrote down what they planted</a:t>
                      </a:r>
                    </a:p>
                    <a:p>
                      <a:r>
                        <a:rPr lang="en-US" sz="1800" kern="1200" dirty="0" smtClean="0">
                          <a:solidFill>
                            <a:schemeClr val="tx1"/>
                          </a:solidFill>
                          <a:latin typeface="+mn-lt"/>
                          <a:ea typeface="+mn-ea"/>
                          <a:cs typeface="+mn-cs"/>
                        </a:rPr>
                        <a:t>- Laws written down</a:t>
                      </a:r>
                    </a:p>
                    <a:p>
                      <a:r>
                        <a:rPr lang="en-US" sz="1800" kern="1200" dirty="0" smtClean="0">
                          <a:solidFill>
                            <a:schemeClr val="tx1"/>
                          </a:solidFill>
                          <a:latin typeface="+mn-lt"/>
                          <a:ea typeface="+mn-ea"/>
                          <a:cs typeface="+mn-cs"/>
                        </a:rPr>
                        <a:t> - Merchants kept details of transactions</a:t>
                      </a:r>
                    </a:p>
                    <a:p>
                      <a:r>
                        <a:rPr lang="en-US" sz="1800" kern="1200" dirty="0" smtClean="0">
                          <a:solidFill>
                            <a:schemeClr val="tx1"/>
                          </a:solidFill>
                          <a:latin typeface="+mn-lt"/>
                          <a:ea typeface="+mn-ea"/>
                          <a:cs typeface="+mn-cs"/>
                        </a:rPr>
                        <a:t>- Land-owners kept details of transactions</a:t>
                      </a:r>
                      <a:endParaRPr lang="en-US" dirty="0"/>
                    </a:p>
                  </a:txBody>
                  <a:tcPr/>
                </a:tc>
              </a:tr>
              <a:tr h="753816">
                <a:tc>
                  <a:txBody>
                    <a:bodyPr/>
                    <a:lstStyle/>
                    <a:p>
                      <a:r>
                        <a:rPr lang="en-US" b="1" dirty="0" smtClean="0"/>
                        <a:t>Plow</a:t>
                      </a:r>
                      <a:endParaRPr lang="en-US" b="1" dirty="0"/>
                    </a:p>
                  </a:txBody>
                  <a:tcPr/>
                </a:tc>
                <a:tc>
                  <a:txBody>
                    <a:bodyPr/>
                    <a:lstStyle/>
                    <a:p>
                      <a:r>
                        <a:rPr lang="en-US" dirty="0" smtClean="0"/>
                        <a:t>A farming</a:t>
                      </a:r>
                      <a:r>
                        <a:rPr lang="en-US" baseline="0" dirty="0" smtClean="0"/>
                        <a:t> tool that breaks up the soil to make it easier to farm.</a:t>
                      </a:r>
                      <a:endParaRPr lang="en-US" dirty="0"/>
                    </a:p>
                  </a:txBody>
                  <a:tcPr/>
                </a:tc>
                <a:tc>
                  <a:txBody>
                    <a:bodyPr/>
                    <a:lstStyle/>
                    <a:p>
                      <a:r>
                        <a:rPr lang="en-US" dirty="0" smtClean="0"/>
                        <a:t>Farmers</a:t>
                      </a:r>
                      <a:r>
                        <a:rPr lang="en-US" baseline="0" dirty="0" smtClean="0"/>
                        <a:t> could work easier and create more food.</a:t>
                      </a:r>
                      <a:endParaRPr lang="en-US" dirty="0"/>
                    </a:p>
                  </a:txBody>
                  <a:tcPr/>
                </a:tc>
              </a:tr>
              <a:tr h="753816">
                <a:tc>
                  <a:txBody>
                    <a:bodyPr/>
                    <a:lstStyle/>
                    <a:p>
                      <a:r>
                        <a:rPr lang="en-US" b="1" dirty="0" smtClean="0"/>
                        <a:t>Irrigation</a:t>
                      </a:r>
                      <a:endParaRPr lang="en-US" b="1" dirty="0"/>
                    </a:p>
                  </a:txBody>
                  <a:tcPr/>
                </a:tc>
                <a:tc>
                  <a:txBody>
                    <a:bodyPr/>
                    <a:lstStyle/>
                    <a:p>
                      <a:r>
                        <a:rPr lang="en-US" dirty="0" smtClean="0"/>
                        <a:t>Controlling the flow of water</a:t>
                      </a:r>
                      <a:endParaRPr lang="en-US" dirty="0"/>
                    </a:p>
                  </a:txBody>
                  <a:tcPr/>
                </a:tc>
                <a:tc>
                  <a:txBody>
                    <a:bodyPr/>
                    <a:lstStyle/>
                    <a:p>
                      <a:r>
                        <a:rPr lang="en-US" sz="1800" kern="1200" dirty="0" smtClean="0">
                          <a:solidFill>
                            <a:schemeClr val="tx1"/>
                          </a:solidFill>
                          <a:latin typeface="+mn-lt"/>
                          <a:ea typeface="+mn-ea"/>
                          <a:cs typeface="+mn-cs"/>
                        </a:rPr>
                        <a:t>With this control, they could water plants when needed and stop the flow when there was too much.</a:t>
                      </a:r>
                      <a:endParaRPr lang="en-US" dirty="0"/>
                    </a:p>
                  </a:txBody>
                  <a:tcPr/>
                </a:tc>
              </a:tr>
              <a:tr h="753816">
                <a:tc>
                  <a:txBody>
                    <a:bodyPr/>
                    <a:lstStyle/>
                    <a:p>
                      <a:r>
                        <a:rPr lang="en-US" b="1" dirty="0" smtClean="0"/>
                        <a:t>Calendar</a:t>
                      </a:r>
                      <a:endParaRPr lang="en-US" b="1" dirty="0"/>
                    </a:p>
                  </a:txBody>
                  <a:tcPr/>
                </a:tc>
                <a:tc>
                  <a:txBody>
                    <a:bodyPr/>
                    <a:lstStyle/>
                    <a:p>
                      <a:r>
                        <a:rPr lang="en-US" sz="1800" kern="1200" dirty="0" smtClean="0">
                          <a:solidFill>
                            <a:schemeClr val="tx1"/>
                          </a:solidFill>
                          <a:latin typeface="+mn-lt"/>
                          <a:ea typeface="+mn-ea"/>
                          <a:cs typeface="+mn-cs"/>
                        </a:rPr>
                        <a:t>A way to track the days of the year</a:t>
                      </a:r>
                      <a:endParaRPr lang="en-US" dirty="0"/>
                    </a:p>
                  </a:txBody>
                  <a:tcPr/>
                </a:tc>
                <a:tc>
                  <a:txBody>
                    <a:bodyPr/>
                    <a:lstStyle/>
                    <a:p>
                      <a:r>
                        <a:rPr lang="en-US" sz="1800" kern="1200" dirty="0" smtClean="0">
                          <a:solidFill>
                            <a:schemeClr val="tx1"/>
                          </a:solidFill>
                          <a:latin typeface="+mn-lt"/>
                          <a:ea typeface="+mn-ea"/>
                          <a:cs typeface="+mn-cs"/>
                        </a:rPr>
                        <a:t>They helped farmers know when to plant crops and grow more food</a:t>
                      </a:r>
                      <a:endParaRPr lang="en-US"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Choose one Mesopotamian innovation and write a paragraph telling how life would be different without it!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Innovations of Mesopotamia</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95620"/>
        </p:xfrm>
        <a:graphic>
          <a:graphicData uri="http://schemas.openxmlformats.org/drawingml/2006/table">
            <a:tbl>
              <a:tblPr firstRow="1" bandRow="1">
                <a:tableStyleId>{5940675A-B579-460E-94D1-54222C63F5DA}</a:tableStyleId>
              </a:tblPr>
              <a:tblGrid>
                <a:gridCol w="2743200"/>
                <a:gridCol w="2743200"/>
                <a:gridCol w="2743200"/>
              </a:tblGrid>
              <a:tr h="919124">
                <a:tc>
                  <a:txBody>
                    <a:bodyPr/>
                    <a:lstStyle/>
                    <a:p>
                      <a:pPr algn="ctr"/>
                      <a:r>
                        <a:rPr lang="en-US" b="1" spc="0" dirty="0" smtClean="0"/>
                        <a:t>Innovations</a:t>
                      </a:r>
                      <a:endParaRPr lang="en-US" b="1" spc="0" dirty="0"/>
                    </a:p>
                  </a:txBody>
                  <a:tcPr/>
                </a:tc>
                <a:tc>
                  <a:txBody>
                    <a:bodyPr/>
                    <a:lstStyle/>
                    <a:p>
                      <a:pPr algn="ctr"/>
                      <a:r>
                        <a:rPr lang="en-US" b="1" spc="0" dirty="0" smtClean="0"/>
                        <a:t>What is it?</a:t>
                      </a:r>
                      <a:endParaRPr lang="en-US" b="1" spc="0" dirty="0"/>
                    </a:p>
                  </a:txBody>
                  <a:tcPr/>
                </a:tc>
                <a:tc>
                  <a:txBody>
                    <a:bodyPr/>
                    <a:lstStyle/>
                    <a:p>
                      <a:pPr algn="ctr"/>
                      <a:r>
                        <a:rPr lang="en-US" b="1" spc="0" dirty="0" smtClean="0"/>
                        <a:t>So What?</a:t>
                      </a:r>
                      <a:endParaRPr lang="en-US" b="1" spc="0" dirty="0"/>
                    </a:p>
                  </a:txBody>
                  <a:tcPr/>
                </a:tc>
              </a:tr>
              <a:tr h="919124">
                <a:tc>
                  <a:txBody>
                    <a:bodyPr/>
                    <a:lstStyle/>
                    <a:p>
                      <a:r>
                        <a:rPr lang="en-US" b="1" dirty="0" smtClean="0"/>
                        <a:t>Cuneiform</a:t>
                      </a:r>
                      <a:endParaRPr lang="en-US" b="1" dirty="0"/>
                    </a:p>
                  </a:txBody>
                  <a:tcPr/>
                </a:tc>
                <a:tc>
                  <a:txBody>
                    <a:bodyPr/>
                    <a:lstStyle/>
                    <a:p>
                      <a:endParaRPr lang="en-US"/>
                    </a:p>
                  </a:txBody>
                  <a:tcPr/>
                </a:tc>
                <a:tc>
                  <a:txBody>
                    <a:bodyPr/>
                    <a:lstStyle/>
                    <a:p>
                      <a:endParaRPr lang="en-US"/>
                    </a:p>
                  </a:txBody>
                  <a:tcPr/>
                </a:tc>
              </a:tr>
              <a:tr h="919124">
                <a:tc>
                  <a:txBody>
                    <a:bodyPr/>
                    <a:lstStyle/>
                    <a:p>
                      <a:r>
                        <a:rPr lang="en-US" b="1" dirty="0" smtClean="0"/>
                        <a:t>Plow</a:t>
                      </a:r>
                      <a:endParaRPr lang="en-US" b="1" dirty="0"/>
                    </a:p>
                  </a:txBody>
                  <a:tcPr/>
                </a:tc>
                <a:tc>
                  <a:txBody>
                    <a:bodyPr/>
                    <a:lstStyle/>
                    <a:p>
                      <a:endParaRPr lang="en-US"/>
                    </a:p>
                  </a:txBody>
                  <a:tcPr/>
                </a:tc>
                <a:tc>
                  <a:txBody>
                    <a:bodyPr/>
                    <a:lstStyle/>
                    <a:p>
                      <a:endParaRPr lang="en-US"/>
                    </a:p>
                  </a:txBody>
                  <a:tcPr/>
                </a:tc>
              </a:tr>
              <a:tr h="919124">
                <a:tc>
                  <a:txBody>
                    <a:bodyPr/>
                    <a:lstStyle/>
                    <a:p>
                      <a:r>
                        <a:rPr lang="en-US" b="1" dirty="0" smtClean="0"/>
                        <a:t>Irrigation</a:t>
                      </a:r>
                      <a:endParaRPr lang="en-US" b="1" dirty="0"/>
                    </a:p>
                  </a:txBody>
                  <a:tcPr/>
                </a:tc>
                <a:tc>
                  <a:txBody>
                    <a:bodyPr/>
                    <a:lstStyle/>
                    <a:p>
                      <a:endParaRPr lang="en-US"/>
                    </a:p>
                  </a:txBody>
                  <a:tcPr/>
                </a:tc>
                <a:tc>
                  <a:txBody>
                    <a:bodyPr/>
                    <a:lstStyle/>
                    <a:p>
                      <a:endParaRPr lang="en-US"/>
                    </a:p>
                  </a:txBody>
                  <a:tcPr/>
                </a:tc>
              </a:tr>
              <a:tr h="919124">
                <a:tc>
                  <a:txBody>
                    <a:bodyPr/>
                    <a:lstStyle/>
                    <a:p>
                      <a:r>
                        <a:rPr lang="en-US" b="1" dirty="0" smtClean="0"/>
                        <a:t>Calendar</a:t>
                      </a:r>
                      <a:endParaRPr lang="en-US" b="1"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Cuneiform</a:t>
            </a:r>
            <a:endParaRPr lang="en-US" dirty="0"/>
          </a:p>
        </p:txBody>
      </p:sp>
      <p:sp>
        <p:nvSpPr>
          <p:cNvPr id="3" name="Content Placeholder 2"/>
          <p:cNvSpPr>
            <a:spLocks noGrp="1"/>
          </p:cNvSpPr>
          <p:nvPr>
            <p:ph idx="1"/>
          </p:nvPr>
        </p:nvSpPr>
        <p:spPr/>
        <p:txBody>
          <a:bodyPr>
            <a:normAutofit/>
          </a:bodyPr>
          <a:lstStyle/>
          <a:p>
            <a:r>
              <a:rPr lang="en-US" dirty="0" smtClean="0"/>
              <a:t>The Sumerian writing system was developed around 3300 BCE</a:t>
            </a:r>
          </a:p>
          <a:p>
            <a:r>
              <a:rPr lang="en-US" dirty="0" smtClean="0"/>
              <a:t>It is considered the first alphabet</a:t>
            </a:r>
          </a:p>
          <a:p>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2469756" y="3450336"/>
            <a:ext cx="4264384" cy="29806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development of writing impacted all aspects of Sumerian life. Farmers could record which crops they grew each year and record plans for future planting. Merchants were able to keep detailed records of their transactions. Laws could be written down and standardized across large areas. Records of legal disputes and the resulting settlements could also be kept.</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nvPr>
        </p:nvGraphicFramePr>
        <p:xfrm>
          <a:off x="457200" y="677333"/>
          <a:ext cx="8229600" cy="5026944"/>
        </p:xfrm>
        <a:graphic>
          <a:graphicData uri="http://schemas.openxmlformats.org/drawingml/2006/table">
            <a:tbl>
              <a:tblPr firstRow="1" bandRow="1">
                <a:tableStyleId>{5940675A-B579-460E-94D1-54222C63F5DA}</a:tableStyleId>
              </a:tblPr>
              <a:tblGrid>
                <a:gridCol w="2743200"/>
                <a:gridCol w="2743200"/>
                <a:gridCol w="2743200"/>
              </a:tblGrid>
              <a:tr h="753816">
                <a:tc>
                  <a:txBody>
                    <a:bodyPr/>
                    <a:lstStyle/>
                    <a:p>
                      <a:pPr algn="ctr"/>
                      <a:r>
                        <a:rPr lang="en-US" b="1" spc="0" dirty="0" smtClean="0"/>
                        <a:t>Innovations</a:t>
                      </a:r>
                      <a:endParaRPr lang="en-US" b="1" spc="0" dirty="0"/>
                    </a:p>
                  </a:txBody>
                  <a:tcPr/>
                </a:tc>
                <a:tc>
                  <a:txBody>
                    <a:bodyPr/>
                    <a:lstStyle/>
                    <a:p>
                      <a:pPr algn="ctr"/>
                      <a:r>
                        <a:rPr lang="en-US" b="1" spc="0" dirty="0" smtClean="0"/>
                        <a:t>What is it?</a:t>
                      </a:r>
                      <a:endParaRPr lang="en-US" b="1" spc="0" dirty="0"/>
                    </a:p>
                  </a:txBody>
                  <a:tcPr/>
                </a:tc>
                <a:tc>
                  <a:txBody>
                    <a:bodyPr/>
                    <a:lstStyle/>
                    <a:p>
                      <a:pPr algn="ctr"/>
                      <a:r>
                        <a:rPr lang="en-US" b="1" spc="0" dirty="0" smtClean="0"/>
                        <a:t>So What?</a:t>
                      </a:r>
                      <a:endParaRPr lang="en-US" b="1" spc="0" dirty="0"/>
                    </a:p>
                  </a:txBody>
                  <a:tcPr/>
                </a:tc>
              </a:tr>
              <a:tr h="1649871">
                <a:tc>
                  <a:txBody>
                    <a:bodyPr/>
                    <a:lstStyle/>
                    <a:p>
                      <a:r>
                        <a:rPr lang="en-US" b="1" dirty="0" smtClean="0"/>
                        <a:t>Cuneiform</a:t>
                      </a:r>
                      <a:endParaRPr lang="en-US" b="1" dirty="0"/>
                    </a:p>
                  </a:txBody>
                  <a:tcPr/>
                </a:tc>
                <a:tc>
                  <a:txBody>
                    <a:bodyPr/>
                    <a:lstStyle/>
                    <a:p>
                      <a:r>
                        <a:rPr lang="en-US" dirty="0" smtClean="0"/>
                        <a:t>A system of writing using</a:t>
                      </a:r>
                      <a:r>
                        <a:rPr lang="en-US" baseline="0" dirty="0" smtClean="0"/>
                        <a:t> wedge-shaped symbols</a:t>
                      </a:r>
                      <a:endParaRPr lang="en-US" dirty="0"/>
                    </a:p>
                  </a:txBody>
                  <a:tcPr/>
                </a:tc>
                <a:tc>
                  <a:txBody>
                    <a:bodyPr/>
                    <a:lstStyle/>
                    <a:p>
                      <a:r>
                        <a:rPr lang="en-US" sz="1800" kern="1200" dirty="0" smtClean="0">
                          <a:solidFill>
                            <a:schemeClr val="tx1"/>
                          </a:solidFill>
                          <a:latin typeface="+mn-lt"/>
                          <a:ea typeface="+mn-ea"/>
                          <a:cs typeface="+mn-cs"/>
                        </a:rPr>
                        <a:t>- Farmers wrote down what they planted</a:t>
                      </a:r>
                    </a:p>
                    <a:p>
                      <a:r>
                        <a:rPr lang="en-US" sz="1800" kern="1200" dirty="0" smtClean="0">
                          <a:solidFill>
                            <a:schemeClr val="tx1"/>
                          </a:solidFill>
                          <a:latin typeface="+mn-lt"/>
                          <a:ea typeface="+mn-ea"/>
                          <a:cs typeface="+mn-cs"/>
                        </a:rPr>
                        <a:t>- Laws written down</a:t>
                      </a:r>
                    </a:p>
                    <a:p>
                      <a:r>
                        <a:rPr lang="en-US" sz="1800" kern="1200" dirty="0" smtClean="0">
                          <a:solidFill>
                            <a:schemeClr val="tx1"/>
                          </a:solidFill>
                          <a:latin typeface="+mn-lt"/>
                          <a:ea typeface="+mn-ea"/>
                          <a:cs typeface="+mn-cs"/>
                        </a:rPr>
                        <a:t> - Merchants kept details of transactions</a:t>
                      </a:r>
                    </a:p>
                    <a:p>
                      <a:r>
                        <a:rPr lang="en-US" sz="1800" kern="1200" dirty="0" smtClean="0">
                          <a:solidFill>
                            <a:schemeClr val="tx1"/>
                          </a:solidFill>
                          <a:latin typeface="+mn-lt"/>
                          <a:ea typeface="+mn-ea"/>
                          <a:cs typeface="+mn-cs"/>
                        </a:rPr>
                        <a:t>- Land-owners kept details of transactions</a:t>
                      </a:r>
                      <a:endParaRPr lang="en-US" dirty="0"/>
                    </a:p>
                  </a:txBody>
                  <a:tcPr/>
                </a:tc>
              </a:tr>
              <a:tr h="753816">
                <a:tc>
                  <a:txBody>
                    <a:bodyPr/>
                    <a:lstStyle/>
                    <a:p>
                      <a:r>
                        <a:rPr lang="en-US" b="1" dirty="0" smtClean="0"/>
                        <a:t>Plow</a:t>
                      </a:r>
                      <a:endParaRPr lang="en-US" b="1" dirty="0"/>
                    </a:p>
                  </a:txBody>
                  <a:tcPr/>
                </a:tc>
                <a:tc>
                  <a:txBody>
                    <a:bodyPr/>
                    <a:lstStyle/>
                    <a:p>
                      <a:endParaRPr lang="en-US"/>
                    </a:p>
                  </a:txBody>
                  <a:tcPr/>
                </a:tc>
                <a:tc>
                  <a:txBody>
                    <a:bodyPr/>
                    <a:lstStyle/>
                    <a:p>
                      <a:endParaRPr lang="en-US"/>
                    </a:p>
                  </a:txBody>
                  <a:tcPr/>
                </a:tc>
              </a:tr>
              <a:tr h="753816">
                <a:tc>
                  <a:txBody>
                    <a:bodyPr/>
                    <a:lstStyle/>
                    <a:p>
                      <a:r>
                        <a:rPr lang="en-US" b="1" dirty="0" smtClean="0"/>
                        <a:t>Irrigation</a:t>
                      </a:r>
                      <a:endParaRPr lang="en-US" b="1" dirty="0"/>
                    </a:p>
                  </a:txBody>
                  <a:tcPr/>
                </a:tc>
                <a:tc>
                  <a:txBody>
                    <a:bodyPr/>
                    <a:lstStyle/>
                    <a:p>
                      <a:endParaRPr lang="en-US"/>
                    </a:p>
                  </a:txBody>
                  <a:tcPr/>
                </a:tc>
                <a:tc>
                  <a:txBody>
                    <a:bodyPr/>
                    <a:lstStyle/>
                    <a:p>
                      <a:endParaRPr lang="en-US"/>
                    </a:p>
                  </a:txBody>
                  <a:tcPr/>
                </a:tc>
              </a:tr>
              <a:tr h="753816">
                <a:tc>
                  <a:txBody>
                    <a:bodyPr/>
                    <a:lstStyle/>
                    <a:p>
                      <a:r>
                        <a:rPr lang="en-US" b="1" dirty="0" smtClean="0"/>
                        <a:t>Calendar</a:t>
                      </a:r>
                      <a:endParaRPr lang="en-US" b="1"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Plow</a:t>
            </a:r>
            <a:endParaRPr lang="en-US" dirty="0"/>
          </a:p>
        </p:txBody>
      </p:sp>
      <p:pic>
        <p:nvPicPr>
          <p:cNvPr id="4" name="Picture 3"/>
          <p:cNvPicPr>
            <a:picLocks noChangeAspect="1"/>
          </p:cNvPicPr>
          <p:nvPr/>
        </p:nvPicPr>
        <p:blipFill>
          <a:blip r:embed="rId2"/>
          <a:stretch>
            <a:fillRect/>
          </a:stretch>
        </p:blipFill>
        <p:spPr>
          <a:xfrm>
            <a:off x="1471083" y="1642276"/>
            <a:ext cx="6826250" cy="428439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677333"/>
          <a:ext cx="8229600" cy="5187528"/>
        </p:xfrm>
        <a:graphic>
          <a:graphicData uri="http://schemas.openxmlformats.org/drawingml/2006/table">
            <a:tbl>
              <a:tblPr firstRow="1" bandRow="1">
                <a:tableStyleId>{5940675A-B579-460E-94D1-54222C63F5DA}</a:tableStyleId>
              </a:tblPr>
              <a:tblGrid>
                <a:gridCol w="2743200"/>
                <a:gridCol w="2743200"/>
                <a:gridCol w="2743200"/>
              </a:tblGrid>
              <a:tr h="753816">
                <a:tc>
                  <a:txBody>
                    <a:bodyPr/>
                    <a:lstStyle/>
                    <a:p>
                      <a:pPr algn="ctr"/>
                      <a:r>
                        <a:rPr lang="en-US" b="1" spc="0" dirty="0" smtClean="0"/>
                        <a:t>Innovations</a:t>
                      </a:r>
                      <a:endParaRPr lang="en-US" b="1" spc="0" dirty="0"/>
                    </a:p>
                  </a:txBody>
                  <a:tcPr/>
                </a:tc>
                <a:tc>
                  <a:txBody>
                    <a:bodyPr/>
                    <a:lstStyle/>
                    <a:p>
                      <a:pPr algn="ctr"/>
                      <a:r>
                        <a:rPr lang="en-US" b="1" spc="0" dirty="0" smtClean="0"/>
                        <a:t>What is it?</a:t>
                      </a:r>
                      <a:endParaRPr lang="en-US" b="1" spc="0" dirty="0"/>
                    </a:p>
                  </a:txBody>
                  <a:tcPr/>
                </a:tc>
                <a:tc>
                  <a:txBody>
                    <a:bodyPr/>
                    <a:lstStyle/>
                    <a:p>
                      <a:pPr algn="ctr"/>
                      <a:r>
                        <a:rPr lang="en-US" b="1" spc="0" dirty="0" smtClean="0"/>
                        <a:t>So What?</a:t>
                      </a:r>
                      <a:endParaRPr lang="en-US" b="1" spc="0" dirty="0"/>
                    </a:p>
                  </a:txBody>
                  <a:tcPr/>
                </a:tc>
              </a:tr>
              <a:tr h="1649871">
                <a:tc>
                  <a:txBody>
                    <a:bodyPr/>
                    <a:lstStyle/>
                    <a:p>
                      <a:r>
                        <a:rPr lang="en-US" b="1" dirty="0" smtClean="0"/>
                        <a:t>Cuneiform</a:t>
                      </a:r>
                      <a:endParaRPr lang="en-US" b="1" dirty="0"/>
                    </a:p>
                  </a:txBody>
                  <a:tcPr/>
                </a:tc>
                <a:tc>
                  <a:txBody>
                    <a:bodyPr/>
                    <a:lstStyle/>
                    <a:p>
                      <a:r>
                        <a:rPr lang="en-US" dirty="0" smtClean="0"/>
                        <a:t>A system of writing using</a:t>
                      </a:r>
                      <a:r>
                        <a:rPr lang="en-US" baseline="0" dirty="0" smtClean="0"/>
                        <a:t> wedge-shaped symbols</a:t>
                      </a:r>
                      <a:endParaRPr lang="en-US" dirty="0"/>
                    </a:p>
                  </a:txBody>
                  <a:tcPr/>
                </a:tc>
                <a:tc>
                  <a:txBody>
                    <a:bodyPr/>
                    <a:lstStyle/>
                    <a:p>
                      <a:r>
                        <a:rPr lang="en-US" sz="1800" kern="1200" dirty="0" smtClean="0">
                          <a:solidFill>
                            <a:schemeClr val="tx1"/>
                          </a:solidFill>
                          <a:latin typeface="+mn-lt"/>
                          <a:ea typeface="+mn-ea"/>
                          <a:cs typeface="+mn-cs"/>
                        </a:rPr>
                        <a:t>- Farmers wrote down what they planted</a:t>
                      </a:r>
                    </a:p>
                    <a:p>
                      <a:r>
                        <a:rPr lang="en-US" sz="1800" kern="1200" dirty="0" smtClean="0">
                          <a:solidFill>
                            <a:schemeClr val="tx1"/>
                          </a:solidFill>
                          <a:latin typeface="+mn-lt"/>
                          <a:ea typeface="+mn-ea"/>
                          <a:cs typeface="+mn-cs"/>
                        </a:rPr>
                        <a:t>- Laws written down</a:t>
                      </a:r>
                    </a:p>
                    <a:p>
                      <a:r>
                        <a:rPr lang="en-US" sz="1800" kern="1200" dirty="0" smtClean="0">
                          <a:solidFill>
                            <a:schemeClr val="tx1"/>
                          </a:solidFill>
                          <a:latin typeface="+mn-lt"/>
                          <a:ea typeface="+mn-ea"/>
                          <a:cs typeface="+mn-cs"/>
                        </a:rPr>
                        <a:t> - Merchants kept details of transactions</a:t>
                      </a:r>
                    </a:p>
                    <a:p>
                      <a:r>
                        <a:rPr lang="en-US" sz="1800" kern="1200" dirty="0" smtClean="0">
                          <a:solidFill>
                            <a:schemeClr val="tx1"/>
                          </a:solidFill>
                          <a:latin typeface="+mn-lt"/>
                          <a:ea typeface="+mn-ea"/>
                          <a:cs typeface="+mn-cs"/>
                        </a:rPr>
                        <a:t>- Land-owners kept details of transactions</a:t>
                      </a:r>
                      <a:endParaRPr lang="en-US" dirty="0"/>
                    </a:p>
                  </a:txBody>
                  <a:tcPr/>
                </a:tc>
              </a:tr>
              <a:tr h="753816">
                <a:tc>
                  <a:txBody>
                    <a:bodyPr/>
                    <a:lstStyle/>
                    <a:p>
                      <a:r>
                        <a:rPr lang="en-US" b="1" dirty="0" smtClean="0"/>
                        <a:t>Plow</a:t>
                      </a:r>
                      <a:endParaRPr lang="en-US" b="1" dirty="0"/>
                    </a:p>
                  </a:txBody>
                  <a:tcPr/>
                </a:tc>
                <a:tc>
                  <a:txBody>
                    <a:bodyPr/>
                    <a:lstStyle/>
                    <a:p>
                      <a:r>
                        <a:rPr lang="en-US" dirty="0" smtClean="0"/>
                        <a:t>A farming</a:t>
                      </a:r>
                      <a:r>
                        <a:rPr lang="en-US" baseline="0" dirty="0" smtClean="0"/>
                        <a:t> tool that breaks up the soil to make it easier to farm.</a:t>
                      </a:r>
                      <a:endParaRPr lang="en-US" dirty="0"/>
                    </a:p>
                  </a:txBody>
                  <a:tcPr/>
                </a:tc>
                <a:tc>
                  <a:txBody>
                    <a:bodyPr/>
                    <a:lstStyle/>
                    <a:p>
                      <a:r>
                        <a:rPr lang="en-US" dirty="0" smtClean="0"/>
                        <a:t>Farmers</a:t>
                      </a:r>
                      <a:r>
                        <a:rPr lang="en-US" baseline="0" dirty="0" smtClean="0"/>
                        <a:t> could work easier and create more food.</a:t>
                      </a:r>
                      <a:endParaRPr lang="en-US" dirty="0"/>
                    </a:p>
                  </a:txBody>
                  <a:tcPr/>
                </a:tc>
              </a:tr>
              <a:tr h="753816">
                <a:tc>
                  <a:txBody>
                    <a:bodyPr/>
                    <a:lstStyle/>
                    <a:p>
                      <a:r>
                        <a:rPr lang="en-US" b="1" dirty="0" smtClean="0"/>
                        <a:t>Irrigation</a:t>
                      </a:r>
                      <a:endParaRPr lang="en-US" b="1" dirty="0"/>
                    </a:p>
                  </a:txBody>
                  <a:tcPr/>
                </a:tc>
                <a:tc>
                  <a:txBody>
                    <a:bodyPr/>
                    <a:lstStyle/>
                    <a:p>
                      <a:endParaRPr lang="en-US"/>
                    </a:p>
                  </a:txBody>
                  <a:tcPr/>
                </a:tc>
                <a:tc>
                  <a:txBody>
                    <a:bodyPr/>
                    <a:lstStyle/>
                    <a:p>
                      <a:endParaRPr lang="en-US"/>
                    </a:p>
                  </a:txBody>
                  <a:tcPr/>
                </a:tc>
              </a:tr>
              <a:tr h="753816">
                <a:tc>
                  <a:txBody>
                    <a:bodyPr/>
                    <a:lstStyle/>
                    <a:p>
                      <a:r>
                        <a:rPr lang="en-US" b="1" dirty="0" smtClean="0"/>
                        <a:t>Calendar</a:t>
                      </a:r>
                      <a:endParaRPr lang="en-US" b="1"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Irrigation Techniques</a:t>
            </a:r>
            <a:endParaRPr lang="en-US" dirty="0"/>
          </a:p>
        </p:txBody>
      </p:sp>
      <p:pic>
        <p:nvPicPr>
          <p:cNvPr id="4" name="Picture 3"/>
          <p:cNvPicPr>
            <a:picLocks noChangeAspect="1"/>
          </p:cNvPicPr>
          <p:nvPr/>
        </p:nvPicPr>
        <p:blipFill>
          <a:blip r:embed="rId2"/>
          <a:stretch>
            <a:fillRect/>
          </a:stretch>
        </p:blipFill>
        <p:spPr>
          <a:xfrm>
            <a:off x="1333499" y="1417638"/>
            <a:ext cx="6794501" cy="452966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TotalTime>
  <Words>432</Words>
  <Application>Microsoft Macintosh PowerPoint</Application>
  <PresentationFormat>On-screen Show (4:3)</PresentationFormat>
  <Paragraphs>77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Do Now 11.5.13</vt:lpstr>
      <vt:lpstr>Innovations of Mesopotamia</vt:lpstr>
      <vt:lpstr>Slide 3</vt:lpstr>
      <vt:lpstr>Cuneiform</vt:lpstr>
      <vt:lpstr>Slide 5</vt:lpstr>
      <vt:lpstr>Slide 6</vt:lpstr>
      <vt:lpstr>Plow</vt:lpstr>
      <vt:lpstr>Slide 8</vt:lpstr>
      <vt:lpstr>Irrigation Techniques</vt:lpstr>
      <vt:lpstr>Slide 10</vt:lpstr>
      <vt:lpstr>Calendars</vt:lpstr>
      <vt:lpstr>Slide 12</vt:lpstr>
      <vt:lpstr>Slide 13</vt:lpstr>
    </vt:vector>
  </TitlesOfParts>
  <Company>University of Wisconsin-Madison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11.5.13</dc:title>
  <dc:creator>Natalie Ornat</dc:creator>
  <cp:lastModifiedBy>nataliem.ornat</cp:lastModifiedBy>
  <cp:revision>2</cp:revision>
  <dcterms:created xsi:type="dcterms:W3CDTF">2013-11-05T01:31:49Z</dcterms:created>
  <dcterms:modified xsi:type="dcterms:W3CDTF">2013-11-06T12:56:24Z</dcterms:modified>
</cp:coreProperties>
</file>