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sldIdLst>
    <p:sldId id="263" r:id="rId2"/>
    <p:sldId id="258" r:id="rId3"/>
    <p:sldId id="265" r:id="rId4"/>
    <p:sldId id="256" r:id="rId5"/>
    <p:sldId id="257" r:id="rId6"/>
    <p:sldId id="259" r:id="rId7"/>
    <p:sldId id="260" r:id="rId8"/>
    <p:sldId id="261" r:id="rId9"/>
    <p:sldId id="264" r:id="rId10"/>
    <p:sldId id="266" r:id="rId11"/>
    <p:sldId id="267" r:id="rId12"/>
    <p:sldId id="26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5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1E1F66-ADEA-4CF9-A573-3E0DCD187DF4}"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028A3-47FF-4598-A65A-2D9DD941AA7E}" type="slidenum">
              <a:rPr lang="en-US" smtClean="0"/>
              <a:pPr/>
              <a:t>‹#›</a:t>
            </a:fld>
            <a:endParaRPr lang="en-US"/>
          </a:p>
        </p:txBody>
      </p:sp>
    </p:spTree>
    <p:extLst>
      <p:ext uri="{BB962C8B-B14F-4D97-AF65-F5344CB8AC3E}">
        <p14:creationId xmlns:p14="http://schemas.microsoft.com/office/powerpoint/2010/main" xmlns="" val="1775651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E1F66-ADEA-4CF9-A573-3E0DCD187DF4}" type="datetimeFigureOut">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028A3-47FF-4598-A65A-2D9DD941AA7E}" type="slidenum">
              <a:rPr lang="en-US" smtClean="0"/>
              <a:pPr/>
              <a:t>‹#›</a:t>
            </a:fld>
            <a:endParaRPr lang="en-US"/>
          </a:p>
        </p:txBody>
      </p:sp>
    </p:spTree>
    <p:extLst>
      <p:ext uri="{BB962C8B-B14F-4D97-AF65-F5344CB8AC3E}">
        <p14:creationId xmlns:p14="http://schemas.microsoft.com/office/powerpoint/2010/main" xmlns="" val="1078296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1E1F66-ADEA-4CF9-A573-3E0DCD187DF4}"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028A3-47FF-4598-A65A-2D9DD941AA7E}" type="slidenum">
              <a:rPr lang="en-US" smtClean="0"/>
              <a:pPr/>
              <a:t>‹#›</a:t>
            </a:fld>
            <a:endParaRPr lang="en-US"/>
          </a:p>
        </p:txBody>
      </p:sp>
    </p:spTree>
    <p:extLst>
      <p:ext uri="{BB962C8B-B14F-4D97-AF65-F5344CB8AC3E}">
        <p14:creationId xmlns:p14="http://schemas.microsoft.com/office/powerpoint/2010/main" xmlns="" val="3027136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1E1F66-ADEA-4CF9-A573-3E0DCD187DF4}"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028A3-47FF-4598-A65A-2D9DD941AA7E}"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xmlns="" val="2560143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1E1F66-ADEA-4CF9-A573-3E0DCD187DF4}"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028A3-47FF-4598-A65A-2D9DD941AA7E}" type="slidenum">
              <a:rPr lang="en-US" smtClean="0"/>
              <a:pPr/>
              <a:t>‹#›</a:t>
            </a:fld>
            <a:endParaRPr lang="en-US"/>
          </a:p>
        </p:txBody>
      </p:sp>
    </p:spTree>
    <p:extLst>
      <p:ext uri="{BB962C8B-B14F-4D97-AF65-F5344CB8AC3E}">
        <p14:creationId xmlns:p14="http://schemas.microsoft.com/office/powerpoint/2010/main" xmlns="" val="1396439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31E1F66-ADEA-4CF9-A573-3E0DCD187DF4}" type="datetimeFigureOut">
              <a:rPr lang="en-US" smtClean="0"/>
              <a:pPr/>
              <a:t>11/20/2013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028A3-47FF-4598-A65A-2D9DD941AA7E}" type="slidenum">
              <a:rPr lang="en-US" smtClean="0"/>
              <a:pPr/>
              <a:t>‹#›</a:t>
            </a:fld>
            <a:endParaRPr lang="en-US"/>
          </a:p>
        </p:txBody>
      </p:sp>
    </p:spTree>
    <p:extLst>
      <p:ext uri="{BB962C8B-B14F-4D97-AF65-F5344CB8AC3E}">
        <p14:creationId xmlns:p14="http://schemas.microsoft.com/office/powerpoint/2010/main" xmlns="" val="778964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31E1F66-ADEA-4CF9-A573-3E0DCD187DF4}" type="datetimeFigureOut">
              <a:rPr lang="en-US" smtClean="0"/>
              <a:pPr/>
              <a:t>11/20/2013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028A3-47FF-4598-A65A-2D9DD941AA7E}" type="slidenum">
              <a:rPr lang="en-US" smtClean="0"/>
              <a:pPr/>
              <a:t>‹#›</a:t>
            </a:fld>
            <a:endParaRPr lang="en-US"/>
          </a:p>
        </p:txBody>
      </p:sp>
    </p:spTree>
    <p:extLst>
      <p:ext uri="{BB962C8B-B14F-4D97-AF65-F5344CB8AC3E}">
        <p14:creationId xmlns:p14="http://schemas.microsoft.com/office/powerpoint/2010/main" xmlns="" val="34721443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1E1F66-ADEA-4CF9-A573-3E0DCD187DF4}"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028A3-47FF-4598-A65A-2D9DD941AA7E}" type="slidenum">
              <a:rPr lang="en-US" smtClean="0"/>
              <a:pPr/>
              <a:t>‹#›</a:t>
            </a:fld>
            <a:endParaRPr lang="en-US"/>
          </a:p>
        </p:txBody>
      </p:sp>
    </p:spTree>
    <p:extLst>
      <p:ext uri="{BB962C8B-B14F-4D97-AF65-F5344CB8AC3E}">
        <p14:creationId xmlns:p14="http://schemas.microsoft.com/office/powerpoint/2010/main" xmlns="" val="3158694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1E1F66-ADEA-4CF9-A573-3E0DCD187DF4}"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028A3-47FF-4598-A65A-2D9DD941AA7E}" type="slidenum">
              <a:rPr lang="en-US" smtClean="0"/>
              <a:pPr/>
              <a:t>‹#›</a:t>
            </a:fld>
            <a:endParaRPr lang="en-US"/>
          </a:p>
        </p:txBody>
      </p:sp>
    </p:spTree>
    <p:extLst>
      <p:ext uri="{BB962C8B-B14F-4D97-AF65-F5344CB8AC3E}">
        <p14:creationId xmlns:p14="http://schemas.microsoft.com/office/powerpoint/2010/main" xmlns="" val="2296251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C31E1F66-ADEA-4CF9-A573-3E0DCD187DF4}"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028A3-47FF-4598-A65A-2D9DD941AA7E}" type="slidenum">
              <a:rPr lang="en-US" smtClean="0"/>
              <a:pPr/>
              <a:t>‹#›</a:t>
            </a:fld>
            <a:endParaRPr lang="en-US"/>
          </a:p>
        </p:txBody>
      </p:sp>
    </p:spTree>
    <p:extLst>
      <p:ext uri="{BB962C8B-B14F-4D97-AF65-F5344CB8AC3E}">
        <p14:creationId xmlns:p14="http://schemas.microsoft.com/office/powerpoint/2010/main" xmlns="" val="2159944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1E1F66-ADEA-4CF9-A573-3E0DCD187DF4}" type="datetimeFigureOut">
              <a:rPr lang="en-US" smtClean="0"/>
              <a:pPr/>
              <a:t>11/20/2013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028A3-47FF-4598-A65A-2D9DD941AA7E}" type="slidenum">
              <a:rPr lang="en-US" smtClean="0"/>
              <a:pPr/>
              <a:t>‹#›</a:t>
            </a:fld>
            <a:endParaRPr lang="en-US"/>
          </a:p>
        </p:txBody>
      </p:sp>
    </p:spTree>
    <p:extLst>
      <p:ext uri="{BB962C8B-B14F-4D97-AF65-F5344CB8AC3E}">
        <p14:creationId xmlns:p14="http://schemas.microsoft.com/office/powerpoint/2010/main" xmlns="" val="1787346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1E1F66-ADEA-4CF9-A573-3E0DCD187DF4}" type="datetimeFigureOut">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028A3-47FF-4598-A65A-2D9DD941AA7E}" type="slidenum">
              <a:rPr lang="en-US" smtClean="0"/>
              <a:pPr/>
              <a:t>‹#›</a:t>
            </a:fld>
            <a:endParaRPr lang="en-US"/>
          </a:p>
        </p:txBody>
      </p:sp>
    </p:spTree>
    <p:extLst>
      <p:ext uri="{BB962C8B-B14F-4D97-AF65-F5344CB8AC3E}">
        <p14:creationId xmlns:p14="http://schemas.microsoft.com/office/powerpoint/2010/main" xmlns="" val="1799336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1E1F66-ADEA-4CF9-A573-3E0DCD187DF4}" type="datetimeFigureOut">
              <a:rPr lang="en-US" smtClean="0"/>
              <a:pPr/>
              <a:t>11/20/2013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A028A3-47FF-4598-A65A-2D9DD941AA7E}" type="slidenum">
              <a:rPr lang="en-US" smtClean="0"/>
              <a:pPr/>
              <a:t>‹#›</a:t>
            </a:fld>
            <a:endParaRPr lang="en-US"/>
          </a:p>
        </p:txBody>
      </p:sp>
    </p:spTree>
    <p:extLst>
      <p:ext uri="{BB962C8B-B14F-4D97-AF65-F5344CB8AC3E}">
        <p14:creationId xmlns:p14="http://schemas.microsoft.com/office/powerpoint/2010/main" xmlns="" val="3733231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C31E1F66-ADEA-4CF9-A573-3E0DCD187DF4}" type="datetimeFigureOut">
              <a:rPr lang="en-US" smtClean="0"/>
              <a:pPr/>
              <a:t>11/20/2013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AA028A3-47FF-4598-A65A-2D9DD941AA7E}" type="slidenum">
              <a:rPr lang="en-US" smtClean="0"/>
              <a:pPr/>
              <a:t>‹#›</a:t>
            </a:fld>
            <a:endParaRPr lang="en-US"/>
          </a:p>
        </p:txBody>
      </p:sp>
    </p:spTree>
    <p:extLst>
      <p:ext uri="{BB962C8B-B14F-4D97-AF65-F5344CB8AC3E}">
        <p14:creationId xmlns:p14="http://schemas.microsoft.com/office/powerpoint/2010/main" xmlns="" val="2209652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31E1F66-ADEA-4CF9-A573-3E0DCD187DF4}" type="datetimeFigureOut">
              <a:rPr lang="en-US" smtClean="0"/>
              <a:pPr/>
              <a:t>11/20/2013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AA028A3-47FF-4598-A65A-2D9DD941AA7E}" type="slidenum">
              <a:rPr lang="en-US" smtClean="0"/>
              <a:pPr/>
              <a:t>‹#›</a:t>
            </a:fld>
            <a:endParaRPr lang="en-US"/>
          </a:p>
        </p:txBody>
      </p:sp>
    </p:spTree>
    <p:extLst>
      <p:ext uri="{BB962C8B-B14F-4D97-AF65-F5344CB8AC3E}">
        <p14:creationId xmlns:p14="http://schemas.microsoft.com/office/powerpoint/2010/main" xmlns="" val="937714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C31E1F66-ADEA-4CF9-A573-3E0DCD187DF4}" type="datetimeFigureOut">
              <a:rPr lang="en-US" smtClean="0"/>
              <a:pPr/>
              <a:t>11/20/2013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AA028A3-47FF-4598-A65A-2D9DD941AA7E}" type="slidenum">
              <a:rPr lang="en-US" smtClean="0"/>
              <a:pPr/>
              <a:t>‹#›</a:t>
            </a:fld>
            <a:endParaRPr lang="en-US"/>
          </a:p>
        </p:txBody>
      </p:sp>
    </p:spTree>
    <p:extLst>
      <p:ext uri="{BB962C8B-B14F-4D97-AF65-F5344CB8AC3E}">
        <p14:creationId xmlns:p14="http://schemas.microsoft.com/office/powerpoint/2010/main" xmlns="" val="65328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1E1F66-ADEA-4CF9-A573-3E0DCD187DF4}" type="datetimeFigureOut">
              <a:rPr lang="en-US" smtClean="0"/>
              <a:pPr/>
              <a:t>11/20/2013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028A3-47FF-4598-A65A-2D9DD941AA7E}" type="slidenum">
              <a:rPr lang="en-US" smtClean="0"/>
              <a:pPr/>
              <a:t>‹#›</a:t>
            </a:fld>
            <a:endParaRPr lang="en-US"/>
          </a:p>
        </p:txBody>
      </p:sp>
    </p:spTree>
    <p:extLst>
      <p:ext uri="{BB962C8B-B14F-4D97-AF65-F5344CB8AC3E}">
        <p14:creationId xmlns:p14="http://schemas.microsoft.com/office/powerpoint/2010/main" xmlns="" val="1390766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31E1F66-ADEA-4CF9-A573-3E0DCD187DF4}" type="datetimeFigureOut">
              <a:rPr lang="en-US" smtClean="0"/>
              <a:pPr/>
              <a:t>11/20/2013</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AA028A3-47FF-4598-A65A-2D9DD941AA7E}" type="slidenum">
              <a:rPr lang="en-US" smtClean="0"/>
              <a:pPr/>
              <a:t>‹#›</a:t>
            </a:fld>
            <a:endParaRPr lang="en-US"/>
          </a:p>
        </p:txBody>
      </p:sp>
    </p:spTree>
    <p:extLst>
      <p:ext uri="{BB962C8B-B14F-4D97-AF65-F5344CB8AC3E}">
        <p14:creationId xmlns:p14="http://schemas.microsoft.com/office/powerpoint/2010/main" xmlns="" val="643137555"/>
      </p:ext>
    </p:extLst>
  </p:cSld>
  <p:clrMap bg1="dk1" tx1="lt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5514SVS01\home$\teachers\nataliem.ornat\Downloads\Hatshepsut_s_Trading_Expedition_to_Punt.asf"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app.discoveryeducation.com/techbook2:concept/view/guidConceptId/e656dae5-3130-4885-ad9d-c70eb6d7a448/guidUnitId/c2b3c0a5-8502-4687-a13f-a2fb95ba90dd"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youtube.com/watch?v=s9jmZiy_T-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DEAR</a:t>
            </a:r>
            <a:endParaRPr lang="en-US" dirty="0"/>
          </a:p>
        </p:txBody>
      </p:sp>
      <p:pic>
        <p:nvPicPr>
          <p:cNvPr id="4098" name="Picture 2" descr="http://img.bhs4.com/61/8/618220b906a7ce004ee0821004576e540ec59c66_large.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0" y="1295400"/>
            <a:ext cx="4485816" cy="44858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6482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Hatshepsut’s Expedition to Punt.</a:t>
            </a:r>
            <a:endParaRPr lang="en-US" dirty="0"/>
          </a:p>
        </p:txBody>
      </p:sp>
      <p:pic>
        <p:nvPicPr>
          <p:cNvPr id="4" name="Hatshepsut_s_Trading_Expedition_to_Punt.asf">
            <a:hlinkClick r:id="" action="ppaction://media"/>
          </p:cNvPr>
          <p:cNvPicPr>
            <a:picLocks noGrp="1" noRot="1" noChangeAspect="1"/>
          </p:cNvPicPr>
          <p:nvPr>
            <p:ph idx="1"/>
            <a:videoFile r:link="rId1"/>
          </p:nvPr>
        </p:nvPicPr>
        <p:blipFill>
          <a:blip r:embed="rId3"/>
          <a:stretch>
            <a:fillRect/>
          </a:stretch>
        </p:blipFill>
        <p:spPr>
          <a:xfrm>
            <a:off x="1447800" y="1937148"/>
            <a:ext cx="6019800" cy="45148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Ornamentation</a:t>
            </a:r>
            <a:endParaRPr lang="en-US" dirty="0"/>
          </a:p>
        </p:txBody>
      </p:sp>
      <p:sp>
        <p:nvSpPr>
          <p:cNvPr id="3" name="Content Placeholder 2"/>
          <p:cNvSpPr>
            <a:spLocks noGrp="1"/>
          </p:cNvSpPr>
          <p:nvPr>
            <p:ph idx="1"/>
          </p:nvPr>
        </p:nvSpPr>
        <p:spPr>
          <a:xfrm>
            <a:off x="827700" y="2052925"/>
            <a:ext cx="7401900" cy="3814475"/>
          </a:xfrm>
        </p:spPr>
        <p:txBody>
          <a:bodyPr>
            <a:normAutofit/>
          </a:bodyPr>
          <a:lstStyle/>
          <a:p>
            <a:r>
              <a:rPr lang="en-US" dirty="0" smtClean="0"/>
              <a:t>Why did the Egyptians care so much about their appearances?  Why do we care today?</a:t>
            </a:r>
          </a:p>
          <a:p>
            <a:endParaRPr lang="en-US" dirty="0" smtClean="0"/>
          </a:p>
          <a:p>
            <a:r>
              <a:rPr lang="en-US" dirty="0" smtClean="0">
                <a:hlinkClick r:id="rId2"/>
              </a:rPr>
              <a:t>http://app.discoveryeducation.com/techbook2:concept/view/guidConceptId/e656dae5-3130-4885-ad9d-c70eb6d7a448/guidUnitId/c2b3c0a5-8502-4687-a13f-a2fb95ba90dd#/tab=model-lesson-tab&amp;page=1&amp;subTab=de-resources-tab</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Activity – a choice!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323849252"/>
              </p:ext>
            </p:extLst>
          </p:nvPr>
        </p:nvGraphicFramePr>
        <p:xfrm>
          <a:off x="827088" y="2052638"/>
          <a:ext cx="7250112" cy="1925002"/>
        </p:xfrm>
        <a:graphic>
          <a:graphicData uri="http://schemas.openxmlformats.org/drawingml/2006/table">
            <a:tbl>
              <a:tblPr firstRow="1" bandRow="1">
                <a:tableStyleId>{5C22544A-7EE6-4342-B048-85BDC9FD1C3A}</a:tableStyleId>
              </a:tblPr>
              <a:tblGrid>
                <a:gridCol w="3625056"/>
                <a:gridCol w="3625056"/>
              </a:tblGrid>
              <a:tr h="461962">
                <a:tc>
                  <a:txBody>
                    <a:bodyPr/>
                    <a:lstStyle/>
                    <a:p>
                      <a:pPr algn="ctr"/>
                      <a:r>
                        <a:rPr lang="en-US" dirty="0" smtClean="0"/>
                        <a:t>Choice 1</a:t>
                      </a:r>
                      <a:endParaRPr lang="en-US" dirty="0"/>
                    </a:p>
                  </a:txBody>
                  <a:tcPr/>
                </a:tc>
                <a:tc>
                  <a:txBody>
                    <a:bodyPr/>
                    <a:lstStyle/>
                    <a:p>
                      <a:pPr algn="ctr"/>
                      <a:r>
                        <a:rPr lang="en-US" dirty="0" smtClean="0"/>
                        <a:t>Choice 2</a:t>
                      </a:r>
                      <a:endParaRPr lang="en-US" dirty="0"/>
                    </a:p>
                  </a:txBody>
                  <a:tcPr/>
                </a:tc>
              </a:tr>
              <a:tr h="1450181">
                <a:tc>
                  <a:txBody>
                    <a:bodyPr/>
                    <a:lstStyle/>
                    <a:p>
                      <a:r>
                        <a:rPr lang="en-US" dirty="0" smtClean="0"/>
                        <a:t>Create an advertisement</a:t>
                      </a:r>
                      <a:r>
                        <a:rPr lang="en-US" baseline="0" dirty="0" smtClean="0"/>
                        <a:t> for one of the exports of Egypt.  You would want to sell this item to other civilizations.</a:t>
                      </a:r>
                      <a:endParaRPr lang="en-US" dirty="0"/>
                    </a:p>
                  </a:txBody>
                  <a:tcPr/>
                </a:tc>
                <a:tc>
                  <a:txBody>
                    <a:bodyPr/>
                    <a:lstStyle/>
                    <a:p>
                      <a:r>
                        <a:rPr lang="en-US" dirty="0" smtClean="0"/>
                        <a:t>Pick up the article The Land of Gold.  Read the article and create a</a:t>
                      </a:r>
                      <a:r>
                        <a:rPr lang="en-US" baseline="0" dirty="0" smtClean="0"/>
                        <a:t> dinner menu using only the food grown in the Nile River Valley.</a:t>
                      </a:r>
                      <a:endParaRPr lang="en-US" dirty="0"/>
                    </a:p>
                  </a:txBody>
                  <a:tcPr/>
                </a:tc>
              </a:tr>
            </a:tbl>
          </a:graphicData>
        </a:graphic>
      </p:graphicFrame>
      <p:pic>
        <p:nvPicPr>
          <p:cNvPr id="6" name="Picture 5"/>
          <p:cNvPicPr>
            <a:picLocks noChangeAspect="1"/>
          </p:cNvPicPr>
          <p:nvPr/>
        </p:nvPicPr>
        <p:blipFill>
          <a:blip r:embed="rId2"/>
          <a:stretch>
            <a:fillRect/>
          </a:stretch>
        </p:blipFill>
        <p:spPr>
          <a:xfrm>
            <a:off x="1828800" y="4038600"/>
            <a:ext cx="1800225" cy="2533650"/>
          </a:xfrm>
          <a:prstGeom prst="rect">
            <a:avLst/>
          </a:prstGeom>
        </p:spPr>
      </p:pic>
      <p:pic>
        <p:nvPicPr>
          <p:cNvPr id="8" name="Picture 7"/>
          <p:cNvPicPr>
            <a:picLocks noChangeAspect="1"/>
          </p:cNvPicPr>
          <p:nvPr/>
        </p:nvPicPr>
        <p:blipFill>
          <a:blip r:embed="rId3"/>
          <a:stretch>
            <a:fillRect/>
          </a:stretch>
        </p:blipFill>
        <p:spPr>
          <a:xfrm>
            <a:off x="5410200" y="4071551"/>
            <a:ext cx="1876425" cy="2438400"/>
          </a:xfrm>
          <a:prstGeom prst="rect">
            <a:avLst/>
          </a:prstGeom>
        </p:spPr>
      </p:pic>
    </p:spTree>
    <p:extLst>
      <p:ext uri="{BB962C8B-B14F-4D97-AF65-F5344CB8AC3E}">
        <p14:creationId xmlns:p14="http://schemas.microsoft.com/office/powerpoint/2010/main" xmlns="" val="2136286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 11.20.13</a:t>
            </a:r>
            <a:endParaRPr lang="en-US" dirty="0"/>
          </a:p>
        </p:txBody>
      </p:sp>
      <p:sp>
        <p:nvSpPr>
          <p:cNvPr id="3" name="Content Placeholder 2"/>
          <p:cNvSpPr>
            <a:spLocks noGrp="1"/>
          </p:cNvSpPr>
          <p:nvPr>
            <p:ph idx="1"/>
          </p:nvPr>
        </p:nvSpPr>
        <p:spPr/>
        <p:txBody>
          <a:bodyPr/>
          <a:lstStyle/>
          <a:p>
            <a:r>
              <a:rPr lang="en-US" dirty="0" smtClean="0"/>
              <a:t>Think about one place that you have traveled.  What did you bring back from this place?  This could be an object (ex. T-Shirt) or an idea (a greater interest in something)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Hatshepsut</a:t>
            </a:r>
            <a:endParaRPr lang="en-US" dirty="0"/>
          </a:p>
        </p:txBody>
      </p:sp>
      <p:sp>
        <p:nvSpPr>
          <p:cNvPr id="3" name="Content Placeholder 2"/>
          <p:cNvSpPr>
            <a:spLocks noGrp="1"/>
          </p:cNvSpPr>
          <p:nvPr>
            <p:ph idx="1"/>
          </p:nvPr>
        </p:nvSpPr>
        <p:spPr/>
        <p:txBody>
          <a:bodyPr/>
          <a:lstStyle/>
          <a:p>
            <a:pPr>
              <a:buNone/>
            </a:pPr>
            <a:r>
              <a:rPr lang="en-US" dirty="0" smtClean="0">
                <a:hlinkClick r:id="rId2"/>
              </a:rPr>
              <a:t>http://</a:t>
            </a:r>
            <a:r>
              <a:rPr lang="en-US" dirty="0" smtClean="0">
                <a:hlinkClick r:id="rId2"/>
              </a:rPr>
              <a:t>www.youtube.com/watch?v=s9jmZiy_T-c</a:t>
            </a:r>
            <a:endParaRPr lang="en-US" dirty="0" smtClean="0"/>
          </a:p>
          <a:p>
            <a:pPr>
              <a:buNone/>
            </a:pPr>
            <a:endParaRPr lang="en-US" dirty="0" smtClean="0"/>
          </a:p>
          <a:p>
            <a:pPr>
              <a:buNone/>
            </a:pPr>
            <a:r>
              <a:rPr lang="en-US" dirty="0" smtClean="0"/>
              <a:t>Why would she make herself seem like a male?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981200"/>
            <a:ext cx="6620968" cy="3329581"/>
          </a:xfrm>
        </p:spPr>
        <p:txBody>
          <a:bodyPr/>
          <a:lstStyle/>
          <a:p>
            <a:r>
              <a:rPr lang="en-US" dirty="0" smtClean="0"/>
              <a:t>The Great </a:t>
            </a:r>
            <a:r>
              <a:rPr lang="en-US" dirty="0" smtClean="0"/>
              <a:t>Travelers</a:t>
            </a:r>
            <a:endParaRPr lang="en-US" dirty="0"/>
          </a:p>
        </p:txBody>
      </p:sp>
      <p:sp>
        <p:nvSpPr>
          <p:cNvPr id="3" name="Subtitle 2"/>
          <p:cNvSpPr>
            <a:spLocks noGrp="1"/>
          </p:cNvSpPr>
          <p:nvPr>
            <p:ph type="subTitle" idx="1"/>
          </p:nvPr>
        </p:nvSpPr>
        <p:spPr>
          <a:xfrm>
            <a:off x="4724400" y="5310781"/>
            <a:ext cx="4953000" cy="1752600"/>
          </a:xfrm>
        </p:spPr>
        <p:txBody>
          <a:bodyPr/>
          <a:lstStyle/>
          <a:p>
            <a:r>
              <a:rPr lang="en-US" dirty="0" smtClean="0"/>
              <a:t>How did the culture and innovations of Egypt spread across the world?</a:t>
            </a:r>
            <a:endParaRPr lang="en-US" dirty="0"/>
          </a:p>
        </p:txBody>
      </p:sp>
      <p:pic>
        <p:nvPicPr>
          <p:cNvPr id="122882" name="Picture 2" descr="http://www.history.noaa.gov/images/eship.jpg"/>
          <p:cNvPicPr>
            <a:picLocks noChangeAspect="1" noChangeArrowheads="1"/>
          </p:cNvPicPr>
          <p:nvPr/>
        </p:nvPicPr>
        <p:blipFill>
          <a:blip r:embed="rId2"/>
          <a:srcRect/>
          <a:stretch>
            <a:fillRect/>
          </a:stretch>
        </p:blipFill>
        <p:spPr bwMode="auto">
          <a:xfrm>
            <a:off x="1066800" y="228600"/>
            <a:ext cx="6781800" cy="291912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all begins with the Nile…</a:t>
            </a:r>
            <a:endParaRPr lang="en-US" dirty="0"/>
          </a:p>
        </p:txBody>
      </p:sp>
      <p:sp>
        <p:nvSpPr>
          <p:cNvPr id="5" name="TextBox 4"/>
          <p:cNvSpPr txBox="1"/>
          <p:nvPr/>
        </p:nvSpPr>
        <p:spPr>
          <a:xfrm>
            <a:off x="1371600" y="1606282"/>
            <a:ext cx="6248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Egyptians </a:t>
            </a:r>
            <a:r>
              <a:rPr lang="en-US" i="1" dirty="0" smtClean="0"/>
              <a:t>innovate</a:t>
            </a:r>
            <a:r>
              <a:rPr lang="en-US" dirty="0" smtClean="0"/>
              <a:t> new  _____________techniques</a:t>
            </a:r>
            <a:endParaRPr lang="en-US" dirty="0"/>
          </a:p>
        </p:txBody>
      </p:sp>
      <p:sp>
        <p:nvSpPr>
          <p:cNvPr id="6" name="Down Arrow 5"/>
          <p:cNvSpPr/>
          <p:nvPr/>
        </p:nvSpPr>
        <p:spPr>
          <a:xfrm>
            <a:off x="4032995" y="2124461"/>
            <a:ext cx="533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404095" y="2744521"/>
            <a:ext cx="63246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There is more farmland available and more ____is </a:t>
            </a:r>
          </a:p>
          <a:p>
            <a:r>
              <a:rPr lang="en-US" dirty="0" smtClean="0"/>
              <a:t>created.</a:t>
            </a:r>
            <a:endParaRPr lang="en-US" dirty="0"/>
          </a:p>
        </p:txBody>
      </p:sp>
      <p:sp>
        <p:nvSpPr>
          <p:cNvPr id="8" name="Down Arrow 7"/>
          <p:cNvSpPr/>
          <p:nvPr/>
        </p:nvSpPr>
        <p:spPr>
          <a:xfrm>
            <a:off x="4032995" y="3496270"/>
            <a:ext cx="533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404095" y="4101196"/>
            <a:ext cx="57912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A ______ of crops is created, enabling people to do other jobs such as ________ and ____________.</a:t>
            </a:r>
            <a:endParaRPr lang="en-US" dirty="0"/>
          </a:p>
        </p:txBody>
      </p:sp>
      <p:sp>
        <p:nvSpPr>
          <p:cNvPr id="10" name="Down Arrow 9"/>
          <p:cNvSpPr/>
          <p:nvPr/>
        </p:nvSpPr>
        <p:spPr>
          <a:xfrm>
            <a:off x="4044322" y="4902461"/>
            <a:ext cx="5334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15422" y="5463412"/>
            <a:ext cx="579120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Egyptians crops such as wheat, barley, and linen are traded to _____________in exchange for items used to build ships and create art.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gtm-media.discoveryeducation.com/videos/socialstudiestechbook/nonsearchableimage/medium/WH_CIT7_EgyptIC_Art_med.JPG"/>
          <p:cNvPicPr>
            <a:picLocks noGrp="1" noChangeAspect="1" noChangeArrowheads="1"/>
          </p:cNvPicPr>
          <p:nvPr>
            <p:ph idx="1"/>
          </p:nvPr>
        </p:nvPicPr>
        <p:blipFill>
          <a:blip r:embed="rId2" cstate="print"/>
          <a:srcRect/>
          <a:stretch>
            <a:fillRect/>
          </a:stretch>
        </p:blipFill>
        <p:spPr bwMode="auto">
          <a:xfrm>
            <a:off x="2286000" y="1295400"/>
            <a:ext cx="4438368" cy="2975442"/>
          </a:xfrm>
          <a:prstGeom prst="rect">
            <a:avLst/>
          </a:prstGeom>
          <a:noFill/>
        </p:spPr>
      </p:pic>
      <p:sp>
        <p:nvSpPr>
          <p:cNvPr id="5" name="Rectangle 4"/>
          <p:cNvSpPr/>
          <p:nvPr/>
        </p:nvSpPr>
        <p:spPr>
          <a:xfrm>
            <a:off x="1066800" y="4572000"/>
            <a:ext cx="7162800" cy="1477328"/>
          </a:xfrm>
          <a:prstGeom prst="rect">
            <a:avLst/>
          </a:prstGeom>
        </p:spPr>
        <p:txBody>
          <a:bodyPr wrap="square">
            <a:spAutoFit/>
          </a:bodyPr>
          <a:lstStyle/>
          <a:p>
            <a:r>
              <a:rPr lang="en-US" dirty="0"/>
              <a:t>At first, trading occurred mainly between rulers. The </a:t>
            </a:r>
            <a:r>
              <a:rPr lang="en-US" b="1" dirty="0" smtClean="0"/>
              <a:t>pharaohs </a:t>
            </a:r>
            <a:r>
              <a:rPr lang="en-US" dirty="0" smtClean="0"/>
              <a:t>sent </a:t>
            </a:r>
            <a:r>
              <a:rPr lang="en-US" dirty="0"/>
              <a:t>gifts of grain, pottery, dried fish, linen, and gold to rulers they wanted to impress or put in their debt. In return, those rulers sent gifts or payment of wood, livestock, and gems that were not found in </a:t>
            </a:r>
            <a:r>
              <a:rPr lang="en-US" dirty="0" smtClean="0"/>
              <a:t>Egypt.</a:t>
            </a:r>
            <a:endParaRPr lang="en-US" dirty="0"/>
          </a:p>
        </p:txBody>
      </p:sp>
      <p:sp>
        <p:nvSpPr>
          <p:cNvPr id="126978" name="AutoShape 2" descr="http://upload.wikimedia.org/wikipedia/commons/4/43/Pharaoh.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6980" name="AutoShape 4" descr="http://upload.wikimedia.org/wikipedia/commons/4/43/Pharaoh.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6982" name="Picture 6" descr="Pharaoh.svg"/>
          <p:cNvPicPr>
            <a:picLocks noChangeAspect="1" noChangeArrowheads="1"/>
          </p:cNvPicPr>
          <p:nvPr/>
        </p:nvPicPr>
        <p:blipFill>
          <a:blip r:embed="rId3"/>
          <a:srcRect/>
          <a:stretch>
            <a:fillRect/>
          </a:stretch>
        </p:blipFill>
        <p:spPr bwMode="auto">
          <a:xfrm>
            <a:off x="457200" y="609600"/>
            <a:ext cx="1905000" cy="3698877"/>
          </a:xfrm>
          <a:prstGeom prst="rect">
            <a:avLst/>
          </a:prstGeom>
          <a:noFill/>
        </p:spPr>
      </p:pic>
      <p:pic>
        <p:nvPicPr>
          <p:cNvPr id="126984" name="Picture 8" descr="http://upload.wikimedia.org/wikipedia/commons/3/37/Mesopotamia_male_worshiper_2750-2600_B.C.jpg"/>
          <p:cNvPicPr>
            <a:picLocks noChangeAspect="1" noChangeArrowheads="1"/>
          </p:cNvPicPr>
          <p:nvPr/>
        </p:nvPicPr>
        <p:blipFill>
          <a:blip r:embed="rId4" cstate="print"/>
          <a:srcRect/>
          <a:stretch>
            <a:fillRect/>
          </a:stretch>
        </p:blipFill>
        <p:spPr bwMode="auto">
          <a:xfrm>
            <a:off x="6781800" y="1334402"/>
            <a:ext cx="2133600" cy="285659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they had:</a:t>
            </a:r>
            <a:endParaRPr lang="en-US" dirty="0"/>
          </a:p>
        </p:txBody>
      </p:sp>
      <p:sp>
        <p:nvSpPr>
          <p:cNvPr id="3" name="Content Placeholder 2"/>
          <p:cNvSpPr>
            <a:spLocks noGrp="1"/>
          </p:cNvSpPr>
          <p:nvPr>
            <p:ph idx="1"/>
          </p:nvPr>
        </p:nvSpPr>
        <p:spPr>
          <a:xfrm>
            <a:off x="613726" y="1467597"/>
            <a:ext cx="6711654" cy="2061875"/>
          </a:xfrm>
        </p:spPr>
        <p:txBody>
          <a:bodyPr>
            <a:noAutofit/>
          </a:bodyPr>
          <a:lstStyle/>
          <a:p>
            <a:r>
              <a:rPr lang="en-US" sz="2800" b="1" dirty="0" smtClean="0"/>
              <a:t>Gold</a:t>
            </a:r>
          </a:p>
          <a:p>
            <a:r>
              <a:rPr lang="en-US" sz="2800" b="1" dirty="0" smtClean="0"/>
              <a:t>Grain</a:t>
            </a:r>
          </a:p>
          <a:p>
            <a:r>
              <a:rPr lang="en-US" sz="2800" b="1" dirty="0" smtClean="0"/>
              <a:t>Papyrus</a:t>
            </a:r>
          </a:p>
          <a:p>
            <a:r>
              <a:rPr lang="en-US" sz="2800" b="1" dirty="0" smtClean="0"/>
              <a:t>Linens</a:t>
            </a:r>
            <a:endParaRPr lang="en-US" sz="2800" b="1" dirty="0"/>
          </a:p>
        </p:txBody>
      </p:sp>
      <p:pic>
        <p:nvPicPr>
          <p:cNvPr id="1026" name="Picture 2" descr="http://inserbia.info/news/wp-content/uploads/2013/08/GoldBar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57800" y="1417123"/>
            <a:ext cx="3425943" cy="228214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bonfirehealth.com/wp-content/uploads/2011/09/grai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4710" y="3962400"/>
            <a:ext cx="4048125" cy="2686051"/>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legacy.earlham.edu/%7Eseidti/iam/papyrus_66a.g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971800" y="1428749"/>
            <a:ext cx="1995506" cy="228447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p:cNvPicPr>
            <a:picLocks noChangeAspect="1"/>
          </p:cNvPicPr>
          <p:nvPr/>
        </p:nvPicPr>
        <p:blipFill>
          <a:blip r:embed="rId5"/>
          <a:stretch>
            <a:fillRect/>
          </a:stretch>
        </p:blipFill>
        <p:spPr>
          <a:xfrm>
            <a:off x="5410200" y="3962400"/>
            <a:ext cx="2776944" cy="2314120"/>
          </a:xfrm>
          <a:prstGeom prst="rect">
            <a:avLst/>
          </a:prstGeom>
        </p:spPr>
      </p:pic>
      <p:sp>
        <p:nvSpPr>
          <p:cNvPr id="8" name="TextBox 7"/>
          <p:cNvSpPr txBox="1"/>
          <p:nvPr/>
        </p:nvSpPr>
        <p:spPr>
          <a:xfrm>
            <a:off x="5884272" y="75765"/>
            <a:ext cx="1828800" cy="1077218"/>
          </a:xfrm>
          <a:prstGeom prst="rect">
            <a:avLst/>
          </a:prstGeom>
          <a:noFill/>
        </p:spPr>
        <p:txBody>
          <a:bodyPr wrap="square" rtlCol="0">
            <a:spAutoFit/>
          </a:bodyPr>
          <a:lstStyle/>
          <a:p>
            <a:r>
              <a:rPr lang="en-US" sz="3200" b="1" dirty="0" smtClean="0">
                <a:solidFill>
                  <a:srgbClr val="FF0000"/>
                </a:solidFill>
              </a:rPr>
              <a:t>AKA Exports</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they didn’t have and got elsewhere</a:t>
            </a:r>
            <a:endParaRPr lang="en-US" dirty="0"/>
          </a:p>
        </p:txBody>
      </p:sp>
      <p:sp>
        <p:nvSpPr>
          <p:cNvPr id="3" name="Content Placeholder 2"/>
          <p:cNvSpPr>
            <a:spLocks noGrp="1"/>
          </p:cNvSpPr>
          <p:nvPr>
            <p:ph idx="1"/>
          </p:nvPr>
        </p:nvSpPr>
        <p:spPr/>
        <p:txBody>
          <a:bodyPr/>
          <a:lstStyle/>
          <a:p>
            <a:r>
              <a:rPr lang="en-US" dirty="0" smtClean="0"/>
              <a:t>Timber</a:t>
            </a:r>
          </a:p>
          <a:p>
            <a:r>
              <a:rPr lang="en-US" dirty="0" smtClean="0"/>
              <a:t>Bronze</a:t>
            </a:r>
          </a:p>
          <a:p>
            <a:r>
              <a:rPr lang="en-US" dirty="0" smtClean="0"/>
              <a:t>Iron</a:t>
            </a:r>
          </a:p>
          <a:p>
            <a:r>
              <a:rPr lang="en-US" dirty="0" smtClean="0"/>
              <a:t>Ivory</a:t>
            </a:r>
          </a:p>
          <a:p>
            <a:r>
              <a:rPr lang="en-US" dirty="0" smtClean="0"/>
              <a:t>Oil</a:t>
            </a:r>
          </a:p>
          <a:p>
            <a:r>
              <a:rPr lang="en-US" dirty="0" smtClean="0"/>
              <a:t>Myrrh (used to perfume mummies)</a:t>
            </a:r>
          </a:p>
          <a:p>
            <a:r>
              <a:rPr lang="en-US" dirty="0" smtClean="0"/>
              <a:t>Exotic Animals</a:t>
            </a:r>
            <a:endParaRPr lang="en-US" dirty="0"/>
          </a:p>
        </p:txBody>
      </p:sp>
      <p:pic>
        <p:nvPicPr>
          <p:cNvPr id="5" name="Picture 4"/>
          <p:cNvPicPr>
            <a:picLocks noChangeAspect="1"/>
          </p:cNvPicPr>
          <p:nvPr/>
        </p:nvPicPr>
        <p:blipFill>
          <a:blip r:embed="rId2"/>
          <a:stretch>
            <a:fillRect/>
          </a:stretch>
        </p:blipFill>
        <p:spPr>
          <a:xfrm>
            <a:off x="3124200" y="2052925"/>
            <a:ext cx="2533650" cy="1800225"/>
          </a:xfrm>
          <a:prstGeom prst="rect">
            <a:avLst/>
          </a:prstGeom>
        </p:spPr>
      </p:pic>
      <p:pic>
        <p:nvPicPr>
          <p:cNvPr id="2052" name="Picture 4" descr="http://www.shidon.com/i/perfume-oil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29020" y="1947355"/>
            <a:ext cx="2620668" cy="2011363"/>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2.bp.blogspot.com/_fP1y4T5-DFE/TT4yAI3JbPI/AAAAAAAAFKE/rjYI2SkIyok/s1600/Anticipation+Cheetahs+Africa.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43600" y="4343400"/>
            <a:ext cx="2348784" cy="176053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3388543" y="4876800"/>
            <a:ext cx="1828800" cy="1077218"/>
          </a:xfrm>
          <a:prstGeom prst="rect">
            <a:avLst/>
          </a:prstGeom>
          <a:noFill/>
        </p:spPr>
        <p:txBody>
          <a:bodyPr wrap="square" rtlCol="0">
            <a:spAutoFit/>
          </a:bodyPr>
          <a:lstStyle/>
          <a:p>
            <a:r>
              <a:rPr lang="en-US" sz="3200" b="1" dirty="0" smtClean="0">
                <a:solidFill>
                  <a:srgbClr val="FF0000"/>
                </a:solidFill>
              </a:rPr>
              <a:t>AKA Imports</a:t>
            </a:r>
            <a:endParaRPr lang="en-US" sz="3200" b="1" dirty="0">
              <a:solidFill>
                <a:srgbClr val="FF0000"/>
              </a:solidFill>
            </a:endParaRPr>
          </a:p>
        </p:txBody>
      </p:sp>
    </p:spTree>
    <p:extLst>
      <p:ext uri="{BB962C8B-B14F-4D97-AF65-F5344CB8AC3E}">
        <p14:creationId xmlns:p14="http://schemas.microsoft.com/office/powerpoint/2010/main" xmlns="" val="2670337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XQFDdyCWQ5o/UDkZRrZEdaI/AAAAAAAAFfA/-D7tSDvxhmE/s1600/Ancient+Egyptian+Trade+Routes1.JPG"/>
          <p:cNvPicPr>
            <a:picLocks noChangeAspect="1" noChangeArrowheads="1"/>
          </p:cNvPicPr>
          <p:nvPr/>
        </p:nvPicPr>
        <p:blipFill>
          <a:blip r:embed="rId2"/>
          <a:srcRect/>
          <a:stretch>
            <a:fillRect/>
          </a:stretch>
        </p:blipFill>
        <p:spPr bwMode="auto">
          <a:xfrm>
            <a:off x="914400" y="516513"/>
            <a:ext cx="7391400" cy="6341487"/>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101</TotalTime>
  <Words>272</Words>
  <Application>Microsoft Office PowerPoint</Application>
  <PresentationFormat>On-screen Show (4:3)</PresentationFormat>
  <Paragraphs>41</Paragraphs>
  <Slides>12</Slides>
  <Notes>0</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Ion</vt:lpstr>
      <vt:lpstr>DEAR</vt:lpstr>
      <vt:lpstr>Do Now 11.20.13</vt:lpstr>
      <vt:lpstr>Identifying Hatshepsut</vt:lpstr>
      <vt:lpstr>The Great Travelers</vt:lpstr>
      <vt:lpstr>It all begins with the Nile…</vt:lpstr>
      <vt:lpstr>Slide 6</vt:lpstr>
      <vt:lpstr>What they had:</vt:lpstr>
      <vt:lpstr>What they didn’t have and got elsewhere</vt:lpstr>
      <vt:lpstr>Slide 9</vt:lpstr>
      <vt:lpstr>Hatshepsut’s Expedition to Punt.</vt:lpstr>
      <vt:lpstr>Personal Ornamentation</vt:lpstr>
      <vt:lpstr>Your Activity – a choice!</vt:lpstr>
    </vt:vector>
  </TitlesOfParts>
  <Company>Charlotte Mecklenburg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11.20.13</dc:title>
  <dc:creator>nataliem.ornat</dc:creator>
  <cp:lastModifiedBy>nataliem.ornat</cp:lastModifiedBy>
  <cp:revision>17</cp:revision>
  <dcterms:created xsi:type="dcterms:W3CDTF">2013-11-19T15:45:47Z</dcterms:created>
  <dcterms:modified xsi:type="dcterms:W3CDTF">2013-11-20T13:10:18Z</dcterms:modified>
</cp:coreProperties>
</file>