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57" r:id="rId3"/>
    <p:sldId id="261" r:id="rId4"/>
    <p:sldId id="259" r:id="rId5"/>
    <p:sldId id="258" r:id="rId6"/>
    <p:sldId id="265" r:id="rId7"/>
    <p:sldId id="266" r:id="rId8"/>
    <p:sldId id="268" r:id="rId9"/>
    <p:sldId id="262" r:id="rId10"/>
    <p:sldId id="263"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335465-B57D-4838-B2A9-5E85E9E3F0AD}"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65EEF-5889-4B7A-A3A4-5ED0C2E1B068}" type="slidenum">
              <a:rPr lang="en-US" smtClean="0"/>
              <a:pPr/>
              <a:t>‹#›</a:t>
            </a:fld>
            <a:endParaRPr lang="en-US"/>
          </a:p>
        </p:txBody>
      </p:sp>
    </p:spTree>
    <p:extLst>
      <p:ext uri="{BB962C8B-B14F-4D97-AF65-F5344CB8AC3E}">
        <p14:creationId xmlns:p14="http://schemas.microsoft.com/office/powerpoint/2010/main" xmlns="" val="1925029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35465-B57D-4838-B2A9-5E85E9E3F0AD}" type="datetimeFigureOut">
              <a:rPr lang="en-US" smtClean="0"/>
              <a:pPr/>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65EEF-5889-4B7A-A3A4-5ED0C2E1B068}" type="slidenum">
              <a:rPr lang="en-US" smtClean="0"/>
              <a:pPr/>
              <a:t>‹#›</a:t>
            </a:fld>
            <a:endParaRPr lang="en-US"/>
          </a:p>
        </p:txBody>
      </p:sp>
    </p:spTree>
    <p:extLst>
      <p:ext uri="{BB962C8B-B14F-4D97-AF65-F5344CB8AC3E}">
        <p14:creationId xmlns:p14="http://schemas.microsoft.com/office/powerpoint/2010/main" xmlns="" val="2997702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335465-B57D-4838-B2A9-5E85E9E3F0AD}"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65EEF-5889-4B7A-A3A4-5ED0C2E1B068}" type="slidenum">
              <a:rPr lang="en-US" smtClean="0"/>
              <a:pPr/>
              <a:t>‹#›</a:t>
            </a:fld>
            <a:endParaRPr lang="en-US"/>
          </a:p>
        </p:txBody>
      </p:sp>
    </p:spTree>
    <p:extLst>
      <p:ext uri="{BB962C8B-B14F-4D97-AF65-F5344CB8AC3E}">
        <p14:creationId xmlns:p14="http://schemas.microsoft.com/office/powerpoint/2010/main" xmlns="" val="2280762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335465-B57D-4838-B2A9-5E85E9E3F0AD}"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65EEF-5889-4B7A-A3A4-5ED0C2E1B068}"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2820533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335465-B57D-4838-B2A9-5E85E9E3F0AD}"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65EEF-5889-4B7A-A3A4-5ED0C2E1B068}" type="slidenum">
              <a:rPr lang="en-US" smtClean="0"/>
              <a:pPr/>
              <a:t>‹#›</a:t>
            </a:fld>
            <a:endParaRPr lang="en-US"/>
          </a:p>
        </p:txBody>
      </p:sp>
    </p:spTree>
    <p:extLst>
      <p:ext uri="{BB962C8B-B14F-4D97-AF65-F5344CB8AC3E}">
        <p14:creationId xmlns:p14="http://schemas.microsoft.com/office/powerpoint/2010/main" xmlns="" val="564991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335465-B57D-4838-B2A9-5E85E9E3F0AD}" type="datetimeFigureOut">
              <a:rPr lang="en-US" smtClean="0"/>
              <a:pPr/>
              <a:t>11/21/2013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65EEF-5889-4B7A-A3A4-5ED0C2E1B068}" type="slidenum">
              <a:rPr lang="en-US" smtClean="0"/>
              <a:pPr/>
              <a:t>‹#›</a:t>
            </a:fld>
            <a:endParaRPr lang="en-US"/>
          </a:p>
        </p:txBody>
      </p:sp>
    </p:spTree>
    <p:extLst>
      <p:ext uri="{BB962C8B-B14F-4D97-AF65-F5344CB8AC3E}">
        <p14:creationId xmlns:p14="http://schemas.microsoft.com/office/powerpoint/2010/main" xmlns="" val="3165036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335465-B57D-4838-B2A9-5E85E9E3F0AD}" type="datetimeFigureOut">
              <a:rPr lang="en-US" smtClean="0"/>
              <a:pPr/>
              <a:t>11/21/2013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65EEF-5889-4B7A-A3A4-5ED0C2E1B068}" type="slidenum">
              <a:rPr lang="en-US" smtClean="0"/>
              <a:pPr/>
              <a:t>‹#›</a:t>
            </a:fld>
            <a:endParaRPr lang="en-US"/>
          </a:p>
        </p:txBody>
      </p:sp>
    </p:spTree>
    <p:extLst>
      <p:ext uri="{BB962C8B-B14F-4D97-AF65-F5344CB8AC3E}">
        <p14:creationId xmlns:p14="http://schemas.microsoft.com/office/powerpoint/2010/main" xmlns="" val="980098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335465-B57D-4838-B2A9-5E85E9E3F0AD}"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65EEF-5889-4B7A-A3A4-5ED0C2E1B068}" type="slidenum">
              <a:rPr lang="en-US" smtClean="0"/>
              <a:pPr/>
              <a:t>‹#›</a:t>
            </a:fld>
            <a:endParaRPr lang="en-US"/>
          </a:p>
        </p:txBody>
      </p:sp>
    </p:spTree>
    <p:extLst>
      <p:ext uri="{BB962C8B-B14F-4D97-AF65-F5344CB8AC3E}">
        <p14:creationId xmlns:p14="http://schemas.microsoft.com/office/powerpoint/2010/main" xmlns="" val="2904037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335465-B57D-4838-B2A9-5E85E9E3F0AD}"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65EEF-5889-4B7A-A3A4-5ED0C2E1B068}" type="slidenum">
              <a:rPr lang="en-US" smtClean="0"/>
              <a:pPr/>
              <a:t>‹#›</a:t>
            </a:fld>
            <a:endParaRPr lang="en-US"/>
          </a:p>
        </p:txBody>
      </p:sp>
    </p:spTree>
    <p:extLst>
      <p:ext uri="{BB962C8B-B14F-4D97-AF65-F5344CB8AC3E}">
        <p14:creationId xmlns:p14="http://schemas.microsoft.com/office/powerpoint/2010/main" xmlns="" val="173490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9F335465-B57D-4838-B2A9-5E85E9E3F0AD}"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65EEF-5889-4B7A-A3A4-5ED0C2E1B068}" type="slidenum">
              <a:rPr lang="en-US" smtClean="0"/>
              <a:pPr/>
              <a:t>‹#›</a:t>
            </a:fld>
            <a:endParaRPr lang="en-US"/>
          </a:p>
        </p:txBody>
      </p:sp>
    </p:spTree>
    <p:extLst>
      <p:ext uri="{BB962C8B-B14F-4D97-AF65-F5344CB8AC3E}">
        <p14:creationId xmlns:p14="http://schemas.microsoft.com/office/powerpoint/2010/main" xmlns="" val="324599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335465-B57D-4838-B2A9-5E85E9E3F0AD}"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65EEF-5889-4B7A-A3A4-5ED0C2E1B068}" type="slidenum">
              <a:rPr lang="en-US" smtClean="0"/>
              <a:pPr/>
              <a:t>‹#›</a:t>
            </a:fld>
            <a:endParaRPr lang="en-US"/>
          </a:p>
        </p:txBody>
      </p:sp>
    </p:spTree>
    <p:extLst>
      <p:ext uri="{BB962C8B-B14F-4D97-AF65-F5344CB8AC3E}">
        <p14:creationId xmlns:p14="http://schemas.microsoft.com/office/powerpoint/2010/main" xmlns="" val="371799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335465-B57D-4838-B2A9-5E85E9E3F0AD}" type="datetimeFigureOut">
              <a:rPr lang="en-US" smtClean="0"/>
              <a:pPr/>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65EEF-5889-4B7A-A3A4-5ED0C2E1B068}" type="slidenum">
              <a:rPr lang="en-US" smtClean="0"/>
              <a:pPr/>
              <a:t>‹#›</a:t>
            </a:fld>
            <a:endParaRPr lang="en-US"/>
          </a:p>
        </p:txBody>
      </p:sp>
    </p:spTree>
    <p:extLst>
      <p:ext uri="{BB962C8B-B14F-4D97-AF65-F5344CB8AC3E}">
        <p14:creationId xmlns:p14="http://schemas.microsoft.com/office/powerpoint/2010/main" xmlns="" val="321215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335465-B57D-4838-B2A9-5E85E9E3F0AD}" type="datetimeFigureOut">
              <a:rPr lang="en-US" smtClean="0"/>
              <a:pPr/>
              <a:t>11/21/2013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65EEF-5889-4B7A-A3A4-5ED0C2E1B068}" type="slidenum">
              <a:rPr lang="en-US" smtClean="0"/>
              <a:pPr/>
              <a:t>‹#›</a:t>
            </a:fld>
            <a:endParaRPr lang="en-US"/>
          </a:p>
        </p:txBody>
      </p:sp>
    </p:spTree>
    <p:extLst>
      <p:ext uri="{BB962C8B-B14F-4D97-AF65-F5344CB8AC3E}">
        <p14:creationId xmlns:p14="http://schemas.microsoft.com/office/powerpoint/2010/main" xmlns="" val="73430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F335465-B57D-4838-B2A9-5E85E9E3F0AD}" type="datetimeFigureOut">
              <a:rPr lang="en-US" smtClean="0"/>
              <a:pPr/>
              <a:t>11/21/2013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5865EEF-5889-4B7A-A3A4-5ED0C2E1B068}" type="slidenum">
              <a:rPr lang="en-US" smtClean="0"/>
              <a:pPr/>
              <a:t>‹#›</a:t>
            </a:fld>
            <a:endParaRPr lang="en-US"/>
          </a:p>
        </p:txBody>
      </p:sp>
    </p:spTree>
    <p:extLst>
      <p:ext uri="{BB962C8B-B14F-4D97-AF65-F5344CB8AC3E}">
        <p14:creationId xmlns:p14="http://schemas.microsoft.com/office/powerpoint/2010/main" xmlns="" val="98133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F335465-B57D-4838-B2A9-5E85E9E3F0AD}" type="datetimeFigureOut">
              <a:rPr lang="en-US" smtClean="0"/>
              <a:pPr/>
              <a:t>11/21/2013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5865EEF-5889-4B7A-A3A4-5ED0C2E1B068}" type="slidenum">
              <a:rPr lang="en-US" smtClean="0"/>
              <a:pPr/>
              <a:t>‹#›</a:t>
            </a:fld>
            <a:endParaRPr lang="en-US"/>
          </a:p>
        </p:txBody>
      </p:sp>
    </p:spTree>
    <p:extLst>
      <p:ext uri="{BB962C8B-B14F-4D97-AF65-F5344CB8AC3E}">
        <p14:creationId xmlns:p14="http://schemas.microsoft.com/office/powerpoint/2010/main" xmlns="" val="713943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F335465-B57D-4838-B2A9-5E85E9E3F0AD}" type="datetimeFigureOut">
              <a:rPr lang="en-US" smtClean="0"/>
              <a:pPr/>
              <a:t>11/21/2013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5865EEF-5889-4B7A-A3A4-5ED0C2E1B068}" type="slidenum">
              <a:rPr lang="en-US" smtClean="0"/>
              <a:pPr/>
              <a:t>‹#›</a:t>
            </a:fld>
            <a:endParaRPr lang="en-US"/>
          </a:p>
        </p:txBody>
      </p:sp>
    </p:spTree>
    <p:extLst>
      <p:ext uri="{BB962C8B-B14F-4D97-AF65-F5344CB8AC3E}">
        <p14:creationId xmlns:p14="http://schemas.microsoft.com/office/powerpoint/2010/main" xmlns="" val="1027012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35465-B57D-4838-B2A9-5E85E9E3F0AD}" type="datetimeFigureOut">
              <a:rPr lang="en-US" smtClean="0"/>
              <a:pPr/>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65EEF-5889-4B7A-A3A4-5ED0C2E1B068}" type="slidenum">
              <a:rPr lang="en-US" smtClean="0"/>
              <a:pPr/>
              <a:t>‹#›</a:t>
            </a:fld>
            <a:endParaRPr lang="en-US"/>
          </a:p>
        </p:txBody>
      </p:sp>
    </p:spTree>
    <p:extLst>
      <p:ext uri="{BB962C8B-B14F-4D97-AF65-F5344CB8AC3E}">
        <p14:creationId xmlns:p14="http://schemas.microsoft.com/office/powerpoint/2010/main" xmlns="" val="341673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F335465-B57D-4838-B2A9-5E85E9E3F0AD}" type="datetimeFigureOut">
              <a:rPr lang="en-US" smtClean="0"/>
              <a:pPr/>
              <a:t>11/21/2013</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5865EEF-5889-4B7A-A3A4-5ED0C2E1B068}" type="slidenum">
              <a:rPr lang="en-US" smtClean="0"/>
              <a:pPr/>
              <a:t>‹#›</a:t>
            </a:fld>
            <a:endParaRPr lang="en-US"/>
          </a:p>
        </p:txBody>
      </p:sp>
    </p:spTree>
    <p:extLst>
      <p:ext uri="{BB962C8B-B14F-4D97-AF65-F5344CB8AC3E}">
        <p14:creationId xmlns:p14="http://schemas.microsoft.com/office/powerpoint/2010/main" xmlns="" val="42462080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876800"/>
            <a:ext cx="6620968" cy="1195982"/>
          </a:xfrm>
        </p:spPr>
        <p:txBody>
          <a:bodyPr/>
          <a:lstStyle/>
          <a:p>
            <a:r>
              <a:rPr lang="en-US" dirty="0" smtClean="0"/>
              <a:t>DEAR</a:t>
            </a:r>
            <a:endParaRPr lang="en-US" dirty="0"/>
          </a:p>
        </p:txBody>
      </p:sp>
      <p:pic>
        <p:nvPicPr>
          <p:cNvPr id="1026" name="Picture 2" descr="http://s3-ec.buzzfed.com/static/enhanced/webdr05/2013/8/14/13/enhanced-buzz-17347-1376502382-1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772184"/>
            <a:ext cx="5638800" cy="409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6823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991600" cy="5745163"/>
          </a:xfrm>
        </p:spPr>
        <p:txBody>
          <a:bodyPr/>
          <a:lstStyle/>
          <a:p>
            <a:r>
              <a:rPr lang="en-US" dirty="0" smtClean="0"/>
              <a:t>1. A boy steals a bag of flaming hot </a:t>
            </a:r>
            <a:r>
              <a:rPr lang="en-US" dirty="0" err="1" smtClean="0"/>
              <a:t>cheetos</a:t>
            </a:r>
            <a:r>
              <a:rPr lang="en-US" dirty="0" smtClean="0"/>
              <a:t> from the grocery store.  </a:t>
            </a:r>
          </a:p>
          <a:p>
            <a:r>
              <a:rPr lang="en-US" dirty="0" smtClean="0"/>
              <a:t>2. A student curses at a teacher.</a:t>
            </a:r>
          </a:p>
          <a:p>
            <a:r>
              <a:rPr lang="en-US" dirty="0" smtClean="0"/>
              <a:t>3. A woman purposefully breaks someone else’s cell phone.  </a:t>
            </a:r>
          </a:p>
          <a:p>
            <a:r>
              <a:rPr lang="en-US" dirty="0" smtClean="0"/>
              <a:t>4. A man who recently gets fired knocks out the windows of his boss’s car.</a:t>
            </a:r>
          </a:p>
          <a:p>
            <a:r>
              <a:rPr lang="en-US" dirty="0" smtClean="0"/>
              <a:t>5. A student paints graffiti on the school </a:t>
            </a:r>
            <a:r>
              <a:rPr lang="en-US" smtClean="0"/>
              <a:t>bathroom wall.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the court of Hammurabi…</a:t>
            </a:r>
            <a:endParaRPr lang="en-US" dirty="0"/>
          </a:p>
        </p:txBody>
      </p:sp>
      <p:sp>
        <p:nvSpPr>
          <p:cNvPr id="3" name="Content Placeholder 2"/>
          <p:cNvSpPr>
            <a:spLocks noGrp="1"/>
          </p:cNvSpPr>
          <p:nvPr>
            <p:ph idx="1"/>
          </p:nvPr>
        </p:nvSpPr>
        <p:spPr>
          <a:xfrm>
            <a:off x="827700" y="1853249"/>
            <a:ext cx="8011500" cy="4395158"/>
          </a:xfrm>
        </p:spPr>
        <p:txBody>
          <a:bodyPr>
            <a:normAutofit lnSpcReduction="10000"/>
          </a:bodyPr>
          <a:lstStyle/>
          <a:p>
            <a:pPr>
              <a:buNone/>
            </a:pPr>
            <a:r>
              <a:rPr lang="en-US" dirty="0" smtClean="0"/>
              <a:t>Within your groups, you will receive a court case from ancient Mesopotamia.  Your job is to use Hammurabi’s code to determine whether the defendant is guilty or innocent.  The four laws are:</a:t>
            </a:r>
          </a:p>
          <a:p>
            <a:r>
              <a:rPr lang="en-US" b="1" dirty="0"/>
              <a:t>Law 196:</a:t>
            </a:r>
            <a:r>
              <a:rPr lang="en-US" dirty="0"/>
              <a:t> If a man puts out the eye of another man of the same social class, his eye shall be put out.</a:t>
            </a:r>
          </a:p>
          <a:p>
            <a:r>
              <a:rPr lang="en-US" b="1" dirty="0"/>
              <a:t>Law 197:</a:t>
            </a:r>
            <a:r>
              <a:rPr lang="en-US" dirty="0"/>
              <a:t> If a man breaks another noble man's bone, his bone shall be broken. </a:t>
            </a:r>
          </a:p>
          <a:p>
            <a:r>
              <a:rPr lang="en-US" b="1" dirty="0"/>
              <a:t>Law 198:</a:t>
            </a:r>
            <a:r>
              <a:rPr lang="en-US" dirty="0"/>
              <a:t> If a nobleman puts out the eye of a commoner or slave or breaks the bone of a commoner or slave, he shall pay one piece of silver. </a:t>
            </a:r>
            <a:endParaRPr lang="en-US" dirty="0" smtClean="0"/>
          </a:p>
          <a:p>
            <a:r>
              <a:rPr lang="en-US" b="1" dirty="0"/>
              <a:t>Law 199:</a:t>
            </a:r>
            <a:r>
              <a:rPr lang="en-US" dirty="0"/>
              <a:t> If a slave puts out the eye of a nobleman or injures him in another way, he shall immediately be put to death.</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62000"/>
          </a:xfrm>
        </p:spPr>
        <p:txBody>
          <a:bodyPr>
            <a:normAutofit/>
          </a:bodyPr>
          <a:lstStyle/>
          <a:p>
            <a:pPr algn="l"/>
            <a:r>
              <a:rPr lang="en-US" sz="3400" b="1" dirty="0" smtClean="0"/>
              <a:t>Do Now 11.12.13</a:t>
            </a:r>
            <a:endParaRPr lang="en-US" sz="3400" b="1" dirty="0"/>
          </a:p>
        </p:txBody>
      </p:sp>
      <p:sp>
        <p:nvSpPr>
          <p:cNvPr id="7" name="Content Placeholder 2"/>
          <p:cNvSpPr>
            <a:spLocks noGrp="1"/>
          </p:cNvSpPr>
          <p:nvPr>
            <p:ph idx="1"/>
          </p:nvPr>
        </p:nvSpPr>
        <p:spPr>
          <a:xfrm>
            <a:off x="914400" y="1524000"/>
            <a:ext cx="7467600" cy="1676400"/>
          </a:xfrm>
        </p:spPr>
        <p:style>
          <a:lnRef idx="2">
            <a:schemeClr val="accent2"/>
          </a:lnRef>
          <a:fillRef idx="1">
            <a:schemeClr val="lt1"/>
          </a:fillRef>
          <a:effectRef idx="0">
            <a:schemeClr val="accent2"/>
          </a:effectRef>
          <a:fontRef idx="minor">
            <a:schemeClr val="dk1"/>
          </a:fontRef>
        </p:style>
        <p:txBody>
          <a:bodyPr>
            <a:normAutofit/>
          </a:bodyPr>
          <a:lstStyle/>
          <a:p>
            <a:pPr>
              <a:buNone/>
            </a:pPr>
            <a:r>
              <a:rPr lang="en-US" dirty="0" smtClean="0"/>
              <a:t>Why do humans need laws?  How do laws help society?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babylonian_empire.png"/>
          <p:cNvPicPr>
            <a:picLocks noGrp="1" noChangeAspect="1"/>
          </p:cNvPicPr>
          <p:nvPr>
            <p:ph idx="1"/>
          </p:nvPr>
        </p:nvPicPr>
        <p:blipFill>
          <a:blip r:embed="rId2" cstate="print"/>
          <a:stretch>
            <a:fillRect/>
          </a:stretch>
        </p:blipFill>
        <p:spPr>
          <a:xfrm>
            <a:off x="3429000" y="381000"/>
            <a:ext cx="5715000"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code of hammurabi exhibit page.jpg"/>
          <p:cNvPicPr>
            <a:picLocks noChangeAspect="1"/>
          </p:cNvPicPr>
          <p:nvPr/>
        </p:nvPicPr>
        <p:blipFill>
          <a:blip r:embed="rId3" cstate="print"/>
          <a:stretch>
            <a:fillRect/>
          </a:stretch>
        </p:blipFill>
        <p:spPr>
          <a:xfrm>
            <a:off x="6781800" y="3962400"/>
            <a:ext cx="23622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hammurabi.jpg"/>
          <p:cNvPicPr>
            <a:picLocks noChangeAspect="1"/>
          </p:cNvPicPr>
          <p:nvPr/>
        </p:nvPicPr>
        <p:blipFill>
          <a:blip r:embed="rId4" cstate="print"/>
          <a:stretch>
            <a:fillRect/>
          </a:stretch>
        </p:blipFill>
        <p:spPr>
          <a:xfrm>
            <a:off x="0" y="2133600"/>
            <a:ext cx="365760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0" y="381000"/>
            <a:ext cx="3124200" cy="163121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500" dirty="0" smtClean="0"/>
              <a:t>Thousands of years ago, Hammurabi ruled over a huge empire in the Middle East </a:t>
            </a:r>
            <a:r>
              <a:rPr lang="en-US" sz="2500" dirty="0" smtClean="0">
                <a:sym typeface="Wingdings" pitchFamily="2" charset="2"/>
              </a:rPr>
              <a:t> </a:t>
            </a:r>
            <a:endParaRPr lang="en-US" sz="2500" dirty="0"/>
          </a:p>
        </p:txBody>
      </p:sp>
      <p:sp>
        <p:nvSpPr>
          <p:cNvPr id="8" name="TextBox 7"/>
          <p:cNvSpPr txBox="1"/>
          <p:nvPr/>
        </p:nvSpPr>
        <p:spPr>
          <a:xfrm>
            <a:off x="4191000" y="4842064"/>
            <a:ext cx="2667000" cy="201593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500" dirty="0" smtClean="0"/>
              <a:t>To keep his people unified, he developed the first written code of law</a:t>
            </a:r>
            <a:r>
              <a:rPr lang="en-US" sz="2500" dirty="0" smtClean="0">
                <a:sym typeface="Wingdings" pitchFamily="2" charset="2"/>
              </a:rPr>
              <a:t> </a:t>
            </a: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Fair or Unfair?</a:t>
            </a:r>
            <a:endParaRPr lang="en-US" u="sng" dirty="0"/>
          </a:p>
        </p:txBody>
      </p:sp>
      <p:sp>
        <p:nvSpPr>
          <p:cNvPr id="4" name="TextBox 3"/>
          <p:cNvSpPr txBox="1"/>
          <p:nvPr/>
        </p:nvSpPr>
        <p:spPr>
          <a:xfrm>
            <a:off x="1447800" y="1752600"/>
            <a:ext cx="5791200" cy="1477328"/>
          </a:xfrm>
          <a:prstGeom prst="rect">
            <a:avLst/>
          </a:prstGeom>
          <a:noFill/>
        </p:spPr>
        <p:txBody>
          <a:bodyPr wrap="square" rtlCol="0">
            <a:spAutoFit/>
          </a:bodyPr>
          <a:lstStyle/>
          <a:p>
            <a:r>
              <a:rPr lang="en-US" dirty="0" smtClean="0"/>
              <a:t>Read the laws of Hammurabi and decide if the punishment is fair or unfair.  If you believe it is fair, go to the side of the room labeled FAIR.  If you believe the punishment is unfair, go to the side of the room labeled UNFAIR.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Hammurabi’s Code</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dirty="0" smtClean="0"/>
              <a:t>If someone sets fire to a house, he shall be thrown into that same fire.</a:t>
            </a:r>
          </a:p>
          <a:p>
            <a:r>
              <a:rPr lang="en-US" dirty="0" smtClean="0"/>
              <a:t>If a son strike his father, his hands shall be cut off.</a:t>
            </a:r>
          </a:p>
          <a:p>
            <a:r>
              <a:rPr lang="en-US" dirty="0" smtClean="0"/>
              <a:t>If a man kills a pregnant woman, his daughter shall be put to death.</a:t>
            </a:r>
          </a:p>
          <a:p>
            <a:r>
              <a:rPr lang="en-US" dirty="0" smtClean="0"/>
              <a:t>If a freed man strike the body of another freed man, he shall pay a fine.</a:t>
            </a:r>
          </a:p>
          <a:p>
            <a:r>
              <a:rPr lang="en-US" dirty="0" smtClean="0"/>
              <a:t>If the slave of a freed man strike the body of a freed man, his ear shall be cut off.</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Hammurabi’s Code</a:t>
            </a:r>
            <a:endParaRPr lang="en-US" dirty="0"/>
          </a:p>
        </p:txBody>
      </p:sp>
      <p:sp>
        <p:nvSpPr>
          <p:cNvPr id="3" name="Content Placeholder 2"/>
          <p:cNvSpPr>
            <a:spLocks noGrp="1"/>
          </p:cNvSpPr>
          <p:nvPr>
            <p:ph idx="1"/>
          </p:nvPr>
        </p:nvSpPr>
        <p:spPr/>
        <p:txBody>
          <a:bodyPr/>
          <a:lstStyle/>
          <a:p>
            <a:r>
              <a:rPr lang="en-US" dirty="0" smtClean="0"/>
              <a:t>Distinguished between social classes</a:t>
            </a:r>
          </a:p>
          <a:p>
            <a:r>
              <a:rPr lang="en-US" dirty="0" smtClean="0"/>
              <a:t>Ex: a freed man would get a less severe punishment than a slave</a:t>
            </a:r>
          </a:p>
          <a:p>
            <a:r>
              <a:rPr lang="en-US" dirty="0" smtClean="0"/>
              <a:t>Rulers could not longer make random and unfair decisions</a:t>
            </a:r>
          </a:p>
          <a:p>
            <a:r>
              <a:rPr lang="en-US" dirty="0" smtClean="0"/>
              <a:t>The punishment fit the crime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143000"/>
          </a:xfrm>
        </p:spPr>
        <p:txBody>
          <a:bodyPr>
            <a:normAutofit fontScale="90000"/>
          </a:bodyPr>
          <a:lstStyle/>
          <a:p>
            <a:r>
              <a:rPr lang="en-US" b="1" dirty="0" smtClean="0">
                <a:solidFill>
                  <a:schemeClr val="tx2"/>
                </a:solidFill>
                <a:effectLst>
                  <a:outerShdw blurRad="38100" dist="38100" dir="2700000" algn="tl">
                    <a:srgbClr val="000000">
                      <a:alpha val="43137"/>
                    </a:srgbClr>
                  </a:outerShdw>
                </a:effectLst>
              </a:rPr>
              <a:t>Within your journals, answer the following questions</a:t>
            </a:r>
            <a:endParaRPr lang="en-US" sz="3300" u="sng" dirty="0">
              <a:solidFill>
                <a:schemeClr val="tx2"/>
              </a:solidFill>
            </a:endParaRPr>
          </a:p>
        </p:txBody>
      </p:sp>
      <p:sp>
        <p:nvSpPr>
          <p:cNvPr id="3" name="Content Placeholder 2"/>
          <p:cNvSpPr>
            <a:spLocks noGrp="1"/>
          </p:cNvSpPr>
          <p:nvPr>
            <p:ph idx="1"/>
          </p:nvPr>
        </p:nvSpPr>
        <p:spPr>
          <a:xfrm>
            <a:off x="0" y="1524000"/>
            <a:ext cx="9144000" cy="5867400"/>
          </a:xfrm>
        </p:spPr>
        <p:txBody>
          <a:bodyPr>
            <a:normAutofit/>
          </a:bodyPr>
          <a:lstStyle/>
          <a:p>
            <a:pPr lvl="0"/>
            <a:r>
              <a:rPr lang="en-US" dirty="0"/>
              <a:t>What was the importance of Hammurabi’s Code of Law?</a:t>
            </a:r>
          </a:p>
          <a:p>
            <a:pPr lvl="0"/>
            <a:r>
              <a:rPr lang="en-US" dirty="0"/>
              <a:t>Why do civilizations need laws?</a:t>
            </a:r>
          </a:p>
          <a:p>
            <a:pPr lvl="0"/>
            <a:r>
              <a:rPr lang="en-US" dirty="0"/>
              <a:t>How did Hammurabi’s laws change Mesopotamian society?</a:t>
            </a:r>
          </a:p>
          <a:p>
            <a:pPr marL="0" indent="0">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0" y="0"/>
            <a:ext cx="9144000" cy="762000"/>
          </a:xfrm>
        </p:spPr>
        <p:txBody>
          <a:bodyPr/>
          <a:lstStyle/>
          <a:p>
            <a:pPr eaLnBrk="1" hangingPunct="1"/>
            <a:r>
              <a:rPr lang="en-US" sz="4000" u="sng" dirty="0" smtClean="0"/>
              <a:t>Do Now 11.13.13</a:t>
            </a:r>
            <a:endParaRPr lang="en-US" sz="4000" dirty="0" smtClean="0"/>
          </a:p>
        </p:txBody>
      </p:sp>
      <p:sp>
        <p:nvSpPr>
          <p:cNvPr id="4100" name="Content Placeholder 5"/>
          <p:cNvSpPr>
            <a:spLocks noGrp="1"/>
          </p:cNvSpPr>
          <p:nvPr>
            <p:ph sz="half" idx="2"/>
          </p:nvPr>
        </p:nvSpPr>
        <p:spPr>
          <a:xfrm>
            <a:off x="2133600" y="1600200"/>
            <a:ext cx="4038600" cy="4525963"/>
          </a:xfrm>
        </p:spPr>
        <p:txBody>
          <a:bodyPr>
            <a:normAutofit/>
          </a:bodyPr>
          <a:lstStyle/>
          <a:p>
            <a:pPr eaLnBrk="1" hangingPunct="1">
              <a:buFont typeface="Arial" charset="0"/>
              <a:buNone/>
            </a:pPr>
            <a:r>
              <a:rPr lang="en-US" dirty="0" smtClean="0"/>
              <a:t>Why is it important that our laws be written down?  What happens when people are not literate and cannot read the laws?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Hammurabi Today</a:t>
            </a:r>
            <a:endParaRPr lang="en-US" dirty="0"/>
          </a:p>
        </p:txBody>
      </p:sp>
      <p:sp>
        <p:nvSpPr>
          <p:cNvPr id="3" name="Content Placeholder 2"/>
          <p:cNvSpPr>
            <a:spLocks noGrp="1"/>
          </p:cNvSpPr>
          <p:nvPr>
            <p:ph idx="1"/>
          </p:nvPr>
        </p:nvSpPr>
        <p:spPr/>
        <p:txBody>
          <a:bodyPr/>
          <a:lstStyle/>
          <a:p>
            <a:r>
              <a:rPr lang="en-US" dirty="0" smtClean="0"/>
              <a:t>With a neighbor, come up with a punishment you think Hammurabi use for these modern-day crimes</a:t>
            </a:r>
          </a:p>
          <a:p>
            <a:r>
              <a:rPr lang="en-US" dirty="0" smtClean="0"/>
              <a:t>Don’t forget: </a:t>
            </a:r>
          </a:p>
          <a:p>
            <a:pPr>
              <a:buNone/>
            </a:pPr>
            <a:r>
              <a:rPr lang="en-US" sz="4800" dirty="0" smtClean="0">
                <a:solidFill>
                  <a:srgbClr val="FF0000"/>
                </a:solidFill>
                <a:effectLst>
                  <a:outerShdw blurRad="38100" dist="38100" dir="2700000" algn="tl">
                    <a:srgbClr val="000000">
                      <a:alpha val="43137"/>
                    </a:srgbClr>
                  </a:outerShdw>
                </a:effectLst>
                <a:latin typeface="Agency FB" pitchFamily="34" charset="0"/>
              </a:rPr>
              <a:t>		The punishment fits the crime!</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2754</TotalTime>
  <Words>518</Words>
  <Application>Microsoft Office PowerPoint</Application>
  <PresentationFormat>On-screen Show (4:3)</PresentationFormat>
  <Paragraphs>39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vt:lpstr>
      <vt:lpstr>DEAR</vt:lpstr>
      <vt:lpstr>Do Now 11.12.13</vt:lpstr>
      <vt:lpstr>Slide 3</vt:lpstr>
      <vt:lpstr>Fair or Unfair?</vt:lpstr>
      <vt:lpstr>Hammurabi’s Code</vt:lpstr>
      <vt:lpstr>Hammurabi’s Code</vt:lpstr>
      <vt:lpstr>Within your journals, answer the following questions</vt:lpstr>
      <vt:lpstr>Do Now 11.13.13</vt:lpstr>
      <vt:lpstr>Hammurabi Today</vt:lpstr>
      <vt:lpstr>Slide 10</vt:lpstr>
      <vt:lpstr>Welcome to the court of Hammurabi…</vt:lpstr>
    </vt:vector>
  </TitlesOfParts>
  <Company>Davidson College ResNet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dc:title>
  <dc:creator>Sara Kay Knicely</dc:creator>
  <cp:lastModifiedBy>nataliem.ornat</cp:lastModifiedBy>
  <cp:revision>34</cp:revision>
  <dcterms:created xsi:type="dcterms:W3CDTF">2011-01-07T02:11:41Z</dcterms:created>
  <dcterms:modified xsi:type="dcterms:W3CDTF">2013-11-21T19:46:39Z</dcterms:modified>
</cp:coreProperties>
</file>