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62" r:id="rId4"/>
    <p:sldId id="263" r:id="rId5"/>
    <p:sldId id="264" r:id="rId6"/>
    <p:sldId id="265" r:id="rId7"/>
    <p:sldId id="266" r:id="rId8"/>
    <p:sldId id="267" r:id="rId9"/>
    <p:sldId id="268" r:id="rId10"/>
    <p:sldId id="269" r:id="rId11"/>
    <p:sldId id="270" r:id="rId12"/>
    <p:sldId id="271" r:id="rId13"/>
    <p:sldId id="272" r:id="rId14"/>
    <p:sldId id="27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029" autoAdjust="0"/>
    <p:restoredTop sz="94660"/>
  </p:normalViewPr>
  <p:slideViewPr>
    <p:cSldViewPr snapToGrid="0">
      <p:cViewPr varScale="1">
        <p:scale>
          <a:sx n="63" d="100"/>
          <a:sy n="63" d="100"/>
        </p:scale>
        <p:origin x="-120" y="-35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pPr/>
              <a:t>11/21/2013</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dirty="0"/>
              <a:pPr/>
              <a:t>11/21/2013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dirty="0"/>
              <a:pPr/>
              <a:t>11/21/2013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8400"/>
            <a:ext cx="28448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1E9647B1-7B2D-4F26-86DA-BE940FCC761D}" type="slidenum">
              <a:rPr lang="en-US"/>
              <a:pPr/>
              <a:t>‹#›</a:t>
            </a:fld>
            <a:endParaRPr lang="en-US"/>
          </a:p>
        </p:txBody>
      </p:sp>
    </p:spTree>
    <p:extLst>
      <p:ext uri="{BB962C8B-B14F-4D97-AF65-F5344CB8AC3E}">
        <p14:creationId xmlns:p14="http://schemas.microsoft.com/office/powerpoint/2010/main" xmlns="" val="976742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28600"/>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24300"/>
            <a:ext cx="5384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24300"/>
            <a:ext cx="5384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248400"/>
            <a:ext cx="2844800" cy="457200"/>
          </a:xfrm>
        </p:spPr>
        <p:txBody>
          <a:bodyPr/>
          <a:lstStyle>
            <a:lvl1pPr>
              <a:defRPr/>
            </a:lvl1pPr>
          </a:lstStyle>
          <a:p>
            <a:endParaRPr lang="en-US"/>
          </a:p>
        </p:txBody>
      </p:sp>
      <p:sp>
        <p:nvSpPr>
          <p:cNvPr id="8" name="Footer Placeholder 7"/>
          <p:cNvSpPr>
            <a:spLocks noGrp="1"/>
          </p:cNvSpPr>
          <p:nvPr>
            <p:ph type="ftr" sz="quarter" idx="11"/>
          </p:nvPr>
        </p:nvSpPr>
        <p:spPr>
          <a:xfrm>
            <a:off x="4165600" y="6248400"/>
            <a:ext cx="38608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8737600" y="6248400"/>
            <a:ext cx="2844800" cy="457200"/>
          </a:xfrm>
        </p:spPr>
        <p:txBody>
          <a:bodyPr/>
          <a:lstStyle>
            <a:lvl1pPr>
              <a:defRPr/>
            </a:lvl1pPr>
          </a:lstStyle>
          <a:p>
            <a:fld id="{D8562051-297A-400E-941B-52CAE23623B0}" type="slidenum">
              <a:rPr lang="en-US"/>
              <a:pPr/>
              <a:t>‹#›</a:t>
            </a:fld>
            <a:endParaRPr lang="en-US"/>
          </a:p>
        </p:txBody>
      </p:sp>
    </p:spTree>
    <p:extLst>
      <p:ext uri="{BB962C8B-B14F-4D97-AF65-F5344CB8AC3E}">
        <p14:creationId xmlns:p14="http://schemas.microsoft.com/office/powerpoint/2010/main" xmlns="" val="3790799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3924300"/>
            <a:ext cx="5384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197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09600" y="6248400"/>
            <a:ext cx="28448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844800" cy="457200"/>
          </a:xfrm>
        </p:spPr>
        <p:txBody>
          <a:bodyPr/>
          <a:lstStyle>
            <a:lvl1pPr>
              <a:defRPr/>
            </a:lvl1pPr>
          </a:lstStyle>
          <a:p>
            <a:fld id="{BA44579E-9472-44B3-A3D2-7F75F4F6038A}" type="slidenum">
              <a:rPr lang="en-US"/>
              <a:pPr/>
              <a:t>‹#›</a:t>
            </a:fld>
            <a:endParaRPr lang="en-US"/>
          </a:p>
        </p:txBody>
      </p:sp>
    </p:spTree>
    <p:extLst>
      <p:ext uri="{BB962C8B-B14F-4D97-AF65-F5344CB8AC3E}">
        <p14:creationId xmlns:p14="http://schemas.microsoft.com/office/powerpoint/2010/main" xmlns="" val="3280392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24300"/>
            <a:ext cx="5384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09600" y="6248400"/>
            <a:ext cx="28448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844800" cy="457200"/>
          </a:xfrm>
        </p:spPr>
        <p:txBody>
          <a:bodyPr/>
          <a:lstStyle>
            <a:lvl1pPr>
              <a:defRPr/>
            </a:lvl1pPr>
          </a:lstStyle>
          <a:p>
            <a:fld id="{20ACD8AC-3241-4DEA-BAD6-3B9AFF58D37B}" type="slidenum">
              <a:rPr lang="en-US"/>
              <a:pPr/>
              <a:t>‹#›</a:t>
            </a:fld>
            <a:endParaRPr lang="en-US"/>
          </a:p>
        </p:txBody>
      </p:sp>
    </p:spTree>
    <p:extLst>
      <p:ext uri="{BB962C8B-B14F-4D97-AF65-F5344CB8AC3E}">
        <p14:creationId xmlns:p14="http://schemas.microsoft.com/office/powerpoint/2010/main" xmlns="" val="4246588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dirty="0"/>
              <a:pPr/>
              <a:t>11/21/2013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pPr/>
              <a:t>11/21/2013</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dirty="0"/>
              <a:pPr/>
              <a:t>11/21/2013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dirty="0"/>
              <a:pPr/>
              <a:t>11/21/2013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dirty="0"/>
              <a:pPr/>
              <a:t>11/21/2013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pPr/>
              <a:t>11/21/2013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D0B8D63-E026-4E54-B301-C824E1BD14F3}" type="datetimeFigureOut">
              <a:rPr lang="en-US" dirty="0"/>
              <a:pPr/>
              <a:t>11/21/2013</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pPr/>
              <a:t>11/21/2013</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pPr/>
              <a:t>11/21/2013</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5.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hyperlink" Target="http://www.cobras.org/" TargetMode="External"/><Relationship Id="rId2" Type="http://schemas.openxmlformats.org/officeDocument/2006/relationships/image" Target="../media/image23.jpeg"/><Relationship Id="rId1" Type="http://schemas.openxmlformats.org/officeDocument/2006/relationships/slideLayout" Target="../slideLayouts/slideLayout15.xml"/><Relationship Id="rId5" Type="http://schemas.openxmlformats.org/officeDocument/2006/relationships/image" Target="../media/image25.jpe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6Xv8dCIWi6w" TargetMode="External"/><Relationship Id="rId2" Type="http://schemas.openxmlformats.org/officeDocument/2006/relationships/slideLayout" Target="../slideLayouts/slideLayout1.xml"/><Relationship Id="rId1" Type="http://schemas.openxmlformats.org/officeDocument/2006/relationships/audio" Target="file:///C:\Documents%20and%20Settings\Owner\My%20Documents\My%20Music\egyptian%20music.mp3"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1434769"/>
            <a:ext cx="9068586" cy="2590800"/>
          </a:xfrm>
        </p:spPr>
        <p:txBody>
          <a:bodyPr/>
          <a:lstStyle/>
          <a:p>
            <a:r>
              <a:rPr lang="en-US" dirty="0" smtClean="0"/>
              <a:t>Do Now 11.19.13</a:t>
            </a:r>
            <a:endParaRPr lang="en-US" dirty="0"/>
          </a:p>
        </p:txBody>
      </p:sp>
      <p:sp>
        <p:nvSpPr>
          <p:cNvPr id="3" name="Subtitle 2"/>
          <p:cNvSpPr>
            <a:spLocks noGrp="1"/>
          </p:cNvSpPr>
          <p:nvPr>
            <p:ph type="subTitle" idx="1"/>
          </p:nvPr>
        </p:nvSpPr>
        <p:spPr>
          <a:xfrm>
            <a:off x="1559446" y="3451138"/>
            <a:ext cx="9070848" cy="457201"/>
          </a:xfrm>
        </p:spPr>
        <p:txBody>
          <a:bodyPr>
            <a:noAutofit/>
          </a:bodyPr>
          <a:lstStyle/>
          <a:p>
            <a:r>
              <a:rPr lang="en-US" sz="2800" dirty="0" smtClean="0"/>
              <a:t>Why were Egyptians mummified and buried with their most prized possessions?</a:t>
            </a:r>
            <a:endParaRPr lang="en-US" sz="2800" dirty="0"/>
          </a:p>
        </p:txBody>
      </p:sp>
    </p:spTree>
    <p:extLst>
      <p:ext uri="{BB962C8B-B14F-4D97-AF65-F5344CB8AC3E}">
        <p14:creationId xmlns:p14="http://schemas.microsoft.com/office/powerpoint/2010/main" xmlns="" val="301673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p:txBody>
          <a:bodyPr>
            <a:normAutofit fontScale="90000"/>
          </a:bodyPr>
          <a:lstStyle/>
          <a:p>
            <a:r>
              <a:rPr lang="en-US" sz="4000"/>
              <a:t>Why were the Egyptians so into pyramids and mummies?</a:t>
            </a:r>
          </a:p>
        </p:txBody>
      </p:sp>
      <p:pic>
        <p:nvPicPr>
          <p:cNvPr id="80905" name="Picture 9" descr="mummy2"/>
          <p:cNvPicPr>
            <a:picLocks noGrp="1" noChangeAspect="1" noChangeArrowheads="1"/>
          </p:cNvPicPr>
          <p:nvPr>
            <p:ph sz="quarter" idx="1"/>
          </p:nvPr>
        </p:nvPicPr>
        <p:blipFill>
          <a:blip r:embed="rId2">
            <a:extLst>
              <a:ext uri="{28A0092B-C50C-407E-A947-70E740481C1C}">
                <a14:useLocalDpi xmlns:a14="http://schemas.microsoft.com/office/drawing/2010/main" xmlns="" val="0"/>
              </a:ext>
            </a:extLst>
          </a:blip>
          <a:srcRect/>
          <a:stretch>
            <a:fillRect/>
          </a:stretch>
        </p:blipFill>
        <p:spPr>
          <a:xfrm>
            <a:off x="3390900" y="2076450"/>
            <a:ext cx="1219200" cy="1219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80902" name="Rectangle 6"/>
          <p:cNvSpPr>
            <a:spLocks noGrp="1" noChangeArrowheads="1"/>
          </p:cNvSpPr>
          <p:nvPr>
            <p:ph type="body" sz="half" idx="3"/>
          </p:nvPr>
        </p:nvSpPr>
        <p:spPr/>
        <p:txBody>
          <a:bodyPr/>
          <a:lstStyle/>
          <a:p>
            <a:pPr>
              <a:lnSpc>
                <a:spcPct val="90000"/>
              </a:lnSpc>
            </a:pPr>
            <a:r>
              <a:rPr lang="en-US" sz="2400"/>
              <a:t>The Egyptians were obsessed with the cult of the dead.</a:t>
            </a:r>
          </a:p>
          <a:p>
            <a:pPr>
              <a:lnSpc>
                <a:spcPct val="90000"/>
              </a:lnSpc>
            </a:pPr>
            <a:r>
              <a:rPr lang="en-US" sz="2400"/>
              <a:t>They had elaborate death rituals and gods.</a:t>
            </a:r>
          </a:p>
          <a:p>
            <a:pPr>
              <a:lnSpc>
                <a:spcPct val="90000"/>
              </a:lnSpc>
            </a:pPr>
            <a:r>
              <a:rPr lang="en-US" sz="2400"/>
              <a:t>To protect the dead in the afterlife and to prevent robbers from desecrating tombs, the Egyptians hid their burials and placed curses to warn off violators.</a:t>
            </a:r>
          </a:p>
        </p:txBody>
      </p:sp>
      <p:pic>
        <p:nvPicPr>
          <p:cNvPr id="80906" name="Picture 10" descr="mummy hieroglyph"/>
          <p:cNvPicPr>
            <a:picLocks noGrp="1" noChangeAspect="1" noChangeArrowheads="1"/>
          </p:cNvPicPr>
          <p:nvPr>
            <p:ph sz="quarter" idx="2"/>
          </p:nvPr>
        </p:nvPicPr>
        <p:blipFill>
          <a:blip r:embed="rId3">
            <a:extLst>
              <a:ext uri="{28A0092B-C50C-407E-A947-70E740481C1C}">
                <a14:useLocalDpi xmlns:a14="http://schemas.microsoft.com/office/drawing/2010/main" xmlns="" val="0"/>
              </a:ext>
            </a:extLst>
          </a:blip>
          <a:srcRect/>
          <a:stretch>
            <a:fillRect/>
          </a:stretch>
        </p:blipFill>
        <p:spPr>
          <a:xfrm>
            <a:off x="4038600" y="3200400"/>
            <a:ext cx="1828800" cy="24384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80908" name="Picture 12" descr="scarab"/>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28800" y="3124200"/>
            <a:ext cx="2103438" cy="2057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6367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z="4000"/>
              <a:t>Who were Howard Carter and Lord Carnarvon?</a:t>
            </a:r>
          </a:p>
        </p:txBody>
      </p:sp>
      <p:sp>
        <p:nvSpPr>
          <p:cNvPr id="73731" name="Rectangle 3"/>
          <p:cNvSpPr>
            <a:spLocks noGrp="1" noChangeArrowheads="1"/>
          </p:cNvSpPr>
          <p:nvPr>
            <p:ph type="body" sz="half" idx="1"/>
          </p:nvPr>
        </p:nvSpPr>
        <p:spPr/>
        <p:txBody>
          <a:bodyPr/>
          <a:lstStyle/>
          <a:p>
            <a:pPr>
              <a:lnSpc>
                <a:spcPct val="90000"/>
              </a:lnSpc>
            </a:pPr>
            <a:r>
              <a:rPr lang="en-US" sz="2400">
                <a:solidFill>
                  <a:srgbClr val="336699"/>
                </a:solidFill>
              </a:rPr>
              <a:t>Lord Carnarvon was a very wealthy man who paid Howard Carter to search for the tomb of King Tut in Egypt.</a:t>
            </a:r>
          </a:p>
          <a:p>
            <a:pPr>
              <a:lnSpc>
                <a:spcPct val="90000"/>
              </a:lnSpc>
            </a:pPr>
            <a:r>
              <a:rPr lang="en-US" sz="2400">
                <a:solidFill>
                  <a:srgbClr val="336699"/>
                </a:solidFill>
              </a:rPr>
              <a:t>Howard Carter searched for the tomb for five years.</a:t>
            </a:r>
          </a:p>
          <a:p>
            <a:pPr>
              <a:lnSpc>
                <a:spcPct val="90000"/>
              </a:lnSpc>
            </a:pPr>
            <a:r>
              <a:rPr lang="en-US" sz="2400">
                <a:solidFill>
                  <a:srgbClr val="336699"/>
                </a:solidFill>
              </a:rPr>
              <a:t>Their find became the most famous archaeological discovery of all time.</a:t>
            </a:r>
          </a:p>
          <a:p>
            <a:pPr>
              <a:lnSpc>
                <a:spcPct val="90000"/>
              </a:lnSpc>
              <a:buFontTx/>
              <a:buNone/>
            </a:pPr>
            <a:endParaRPr lang="en-US" sz="2400">
              <a:solidFill>
                <a:srgbClr val="008080"/>
              </a:solidFill>
            </a:endParaRPr>
          </a:p>
        </p:txBody>
      </p:sp>
      <p:pic>
        <p:nvPicPr>
          <p:cNvPr id="73732" name="Picture 4" descr="carter and cardovan"/>
          <p:cNvPicPr>
            <a:picLocks noGrp="1" noChangeAspect="1" noChangeArrowheads="1"/>
          </p:cNvPicPr>
          <p:nvPr>
            <p:ph sz="quarter" idx="2"/>
          </p:nvPr>
        </p:nvPicPr>
        <p:blipFill>
          <a:blip r:embed="rId2">
            <a:extLst>
              <a:ext uri="{28A0092B-C50C-407E-A947-70E740481C1C}">
                <a14:useLocalDpi xmlns:a14="http://schemas.microsoft.com/office/drawing/2010/main" xmlns="" val="0"/>
              </a:ext>
            </a:extLst>
          </a:blip>
          <a:srcRect/>
          <a:stretch>
            <a:fillRect/>
          </a:stretch>
        </p:blipFill>
        <p:spPr>
          <a:xfrm>
            <a:off x="8077200" y="1676400"/>
            <a:ext cx="1600200" cy="1981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3734" name="Picture 6" descr="cardovan and carter"/>
          <p:cNvPicPr>
            <a:picLocks noGrp="1" noChangeAspect="1" noChangeArrowheads="1"/>
          </p:cNvPicPr>
          <p:nvPr>
            <p:ph sz="quarter" idx="3"/>
          </p:nvPr>
        </p:nvPicPr>
        <p:blipFill>
          <a:blip r:embed="rId3">
            <a:extLst>
              <a:ext uri="{28A0092B-C50C-407E-A947-70E740481C1C}">
                <a14:useLocalDpi xmlns:a14="http://schemas.microsoft.com/office/drawing/2010/main" xmlns="" val="0"/>
              </a:ext>
            </a:extLst>
          </a:blip>
          <a:srcRect/>
          <a:stretch>
            <a:fillRect/>
          </a:stretch>
        </p:blipFill>
        <p:spPr>
          <a:xfrm>
            <a:off x="7239000" y="3352800"/>
            <a:ext cx="1981200" cy="16637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3736" name="Picture 8" descr="entrance to tut's tomb"/>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324600" y="1828800"/>
            <a:ext cx="1981200" cy="160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13345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z="3200" dirty="0">
                <a:solidFill>
                  <a:srgbClr val="333333"/>
                </a:solidFill>
              </a:rPr>
              <a:t>Here are some of the </a:t>
            </a:r>
            <a:r>
              <a:rPr lang="en-US" sz="3200" dirty="0">
                <a:solidFill>
                  <a:srgbClr val="FF0000"/>
                </a:solidFill>
              </a:rPr>
              <a:t>rumors </a:t>
            </a:r>
            <a:r>
              <a:rPr lang="en-US" sz="3200" dirty="0">
                <a:solidFill>
                  <a:srgbClr val="333333"/>
                </a:solidFill>
              </a:rPr>
              <a:t>and the </a:t>
            </a:r>
            <a:r>
              <a:rPr lang="en-US" sz="3200" dirty="0">
                <a:solidFill>
                  <a:schemeClr val="tx1"/>
                </a:solidFill>
              </a:rPr>
              <a:t>facts</a:t>
            </a:r>
            <a:r>
              <a:rPr lang="en-US" sz="3200" dirty="0">
                <a:solidFill>
                  <a:srgbClr val="FFCC00"/>
                </a:solidFill>
              </a:rPr>
              <a:t> </a:t>
            </a:r>
            <a:r>
              <a:rPr lang="en-US" sz="3200" dirty="0">
                <a:solidFill>
                  <a:srgbClr val="333333"/>
                </a:solidFill>
              </a:rPr>
              <a:t>associated with them…you be the judge!</a:t>
            </a:r>
          </a:p>
        </p:txBody>
      </p:sp>
      <p:sp>
        <p:nvSpPr>
          <p:cNvPr id="76803" name="Rectangle 3"/>
          <p:cNvSpPr>
            <a:spLocks noGrp="1" noChangeArrowheads="1"/>
          </p:cNvSpPr>
          <p:nvPr>
            <p:ph type="body" sz="half" idx="1"/>
          </p:nvPr>
        </p:nvSpPr>
        <p:spPr/>
        <p:txBody>
          <a:bodyPr/>
          <a:lstStyle/>
          <a:p>
            <a:pPr algn="r">
              <a:lnSpc>
                <a:spcPct val="90000"/>
              </a:lnSpc>
            </a:pPr>
            <a:r>
              <a:rPr lang="en-US" sz="2000" dirty="0">
                <a:solidFill>
                  <a:srgbClr val="FF0000"/>
                </a:solidFill>
              </a:rPr>
              <a:t>On the same day that the entrance to the tomb was laid open, Carter’s pet canary was eaten by a cobra.  Cobras are very rare in Egypt and especially so in winter. In ancient times they were regarded as the symbol of royalty.</a:t>
            </a:r>
          </a:p>
          <a:p>
            <a:pPr algn="r">
              <a:lnSpc>
                <a:spcPct val="90000"/>
              </a:lnSpc>
              <a:buFontTx/>
              <a:buNone/>
            </a:pPr>
            <a:r>
              <a:rPr lang="en-US" sz="2000" dirty="0"/>
              <a:t>    Carter did have a canary, but he gave it to a friend to keep.  No one knows for sure about the cobra.</a:t>
            </a:r>
          </a:p>
          <a:p>
            <a:pPr algn="r">
              <a:lnSpc>
                <a:spcPct val="90000"/>
              </a:lnSpc>
            </a:pPr>
            <a:r>
              <a:rPr lang="en-US" sz="2000" dirty="0">
                <a:solidFill>
                  <a:srgbClr val="FF0000"/>
                </a:solidFill>
              </a:rPr>
              <a:t>Most of the Egyptian workers who were present when the tomb was opened died within a year.</a:t>
            </a:r>
          </a:p>
          <a:p>
            <a:pPr algn="r">
              <a:lnSpc>
                <a:spcPct val="90000"/>
              </a:lnSpc>
              <a:buFontTx/>
              <a:buNone/>
            </a:pPr>
            <a:r>
              <a:rPr lang="en-US" sz="2000" dirty="0"/>
              <a:t>    6 out of the 26 workers were dead within 10 years.</a:t>
            </a:r>
          </a:p>
          <a:p>
            <a:pPr>
              <a:lnSpc>
                <a:spcPct val="90000"/>
              </a:lnSpc>
            </a:pPr>
            <a:endParaRPr lang="en-US" dirty="0"/>
          </a:p>
        </p:txBody>
      </p:sp>
      <p:pic>
        <p:nvPicPr>
          <p:cNvPr id="76804" name="Picture 4" descr="canary"/>
          <p:cNvPicPr>
            <a:picLocks noGrp="1" noChangeAspect="1" noChangeArrowheads="1"/>
          </p:cNvPicPr>
          <p:nvPr>
            <p:ph sz="quarter" idx="2"/>
          </p:nvPr>
        </p:nvPicPr>
        <p:blipFill>
          <a:blip r:embed="rId2">
            <a:extLst>
              <a:ext uri="{28A0092B-C50C-407E-A947-70E740481C1C}">
                <a14:useLocalDpi xmlns:a14="http://schemas.microsoft.com/office/drawing/2010/main" xmlns="" val="0"/>
              </a:ext>
            </a:extLst>
          </a:blip>
          <a:srcRect/>
          <a:stretch>
            <a:fillRect/>
          </a:stretch>
        </p:blipFill>
        <p:spPr>
          <a:xfrm>
            <a:off x="6477001" y="1676400"/>
            <a:ext cx="1567627" cy="226255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6809" name="Picture 9" descr="cobra 2">
            <a:hlinkClick r:id="rId3"/>
          </p:cNvPr>
          <p:cNvPicPr>
            <a:picLocks noGrp="1" noChangeAspect="1" noChangeArrowheads="1"/>
          </p:cNvPicPr>
          <p:nvPr>
            <p:ph sz="quarter" idx="3"/>
          </p:nvPr>
        </p:nvPicPr>
        <p:blipFill>
          <a:blip r:embed="rId4">
            <a:extLst>
              <a:ext uri="{28A0092B-C50C-407E-A947-70E740481C1C}">
                <a14:useLocalDpi xmlns:a14="http://schemas.microsoft.com/office/drawing/2010/main" xmlns="" val="0"/>
              </a:ext>
            </a:extLst>
          </a:blip>
          <a:srcRect/>
          <a:stretch>
            <a:fillRect/>
          </a:stretch>
        </p:blipFill>
        <p:spPr>
          <a:xfrm>
            <a:off x="8610600" y="1591407"/>
            <a:ext cx="1834662" cy="2751993"/>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6810" name="Picture 10" descr="workers at tut's tomb"/>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362093" y="4724400"/>
            <a:ext cx="2057400" cy="1371600"/>
          </a:xfrm>
          <a:prstGeom prst="rect">
            <a:avLst/>
          </a:prstGeom>
          <a:noFill/>
          <a:extLst>
            <a:ext uri="{909E8E84-426E-40DD-AFC4-6F175D3DCCD1}">
              <a14:hiddenFill xmlns:a14="http://schemas.microsoft.com/office/drawing/2010/main" xmlns="">
                <a:solidFill>
                  <a:srgbClr val="FFFFFF"/>
                </a:solidFill>
              </a14:hiddenFill>
            </a:ext>
          </a:extLst>
        </p:spPr>
      </p:pic>
      <p:sp>
        <p:nvSpPr>
          <p:cNvPr id="76811" name="AutoShape 11"/>
          <p:cNvSpPr>
            <a:spLocks noChangeArrowheads="1"/>
          </p:cNvSpPr>
          <p:nvPr/>
        </p:nvSpPr>
        <p:spPr bwMode="auto">
          <a:xfrm>
            <a:off x="8153400" y="1166446"/>
            <a:ext cx="914400" cy="457200"/>
          </a:xfrm>
          <a:prstGeom prst="cloudCallout">
            <a:avLst>
              <a:gd name="adj1" fmla="val -43750"/>
              <a:gd name="adj2" fmla="val 110069"/>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r>
              <a:rPr lang="en-US" sz="800">
                <a:solidFill>
                  <a:srgbClr val="008080"/>
                </a:solidFill>
              </a:rPr>
              <a:t>i smell bird</a:t>
            </a:r>
          </a:p>
        </p:txBody>
      </p:sp>
    </p:spTree>
    <p:extLst>
      <p:ext uri="{BB962C8B-B14F-4D97-AF65-F5344CB8AC3E}">
        <p14:creationId xmlns:p14="http://schemas.microsoft.com/office/powerpoint/2010/main" xmlns="" val="4288828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z="3600">
                <a:solidFill>
                  <a:srgbClr val="333333"/>
                </a:solidFill>
              </a:rPr>
              <a:t>Still more strange happenings…and these are all </a:t>
            </a:r>
            <a:r>
              <a:rPr lang="en-US" sz="3600">
                <a:solidFill>
                  <a:schemeClr val="tx1"/>
                </a:solidFill>
              </a:rPr>
              <a:t>facts</a:t>
            </a:r>
            <a:r>
              <a:rPr lang="en-US" sz="3600">
                <a:solidFill>
                  <a:srgbClr val="333333"/>
                </a:solidFill>
              </a:rPr>
              <a:t>.</a:t>
            </a:r>
          </a:p>
        </p:txBody>
      </p:sp>
      <p:sp>
        <p:nvSpPr>
          <p:cNvPr id="77827" name="Rectangle 3"/>
          <p:cNvSpPr>
            <a:spLocks noGrp="1" noChangeArrowheads="1"/>
          </p:cNvSpPr>
          <p:nvPr>
            <p:ph type="body" idx="1"/>
          </p:nvPr>
        </p:nvSpPr>
        <p:spPr/>
        <p:txBody>
          <a:bodyPr/>
          <a:lstStyle/>
          <a:p>
            <a:r>
              <a:rPr lang="en-US" sz="2000"/>
              <a:t>Lord Carnarvon and archaeologist Howard Carter entered the king's burial chamber on February 17, 1923. On or about March 6, Lord Carnarvon was bitten by a mosquito on his cheek and became ill. </a:t>
            </a:r>
          </a:p>
          <a:p>
            <a:r>
              <a:rPr lang="en-US" sz="2000"/>
              <a:t>The mosquito bite became infected, he contracted pneumonia and blood poisoning, and on April 5, he died. </a:t>
            </a:r>
          </a:p>
          <a:p>
            <a:r>
              <a:rPr lang="en-US" sz="2000"/>
              <a:t>The bite was in the same spot on his cheek as a scar found on the mummy of Tut.</a:t>
            </a:r>
          </a:p>
          <a:p>
            <a:r>
              <a:rPr lang="en-US" sz="2000"/>
              <a:t>At the same time Carnarvon died, all the electricity in Cairo went off.  In fact, the lights in the hospital went off almost to the second when he died.</a:t>
            </a:r>
          </a:p>
          <a:p>
            <a:r>
              <a:rPr lang="en-US" sz="2000"/>
              <a:t>At the same hour Carnarvon died, Carnarvon’s pet terrier, Susie, howled and dropped over, dead.</a:t>
            </a:r>
          </a:p>
          <a:p>
            <a:endParaRPr lang="en-US" sz="2200"/>
          </a:p>
        </p:txBody>
      </p:sp>
    </p:spTree>
    <p:extLst>
      <p:ext uri="{BB962C8B-B14F-4D97-AF65-F5344CB8AC3E}">
        <p14:creationId xmlns:p14="http://schemas.microsoft.com/office/powerpoint/2010/main" xmlns="" val="4038765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So what do you think?</a:t>
            </a:r>
          </a:p>
        </p:txBody>
      </p:sp>
      <p:sp>
        <p:nvSpPr>
          <p:cNvPr id="83971" name="Rectangle 3"/>
          <p:cNvSpPr>
            <a:spLocks noGrp="1" noChangeArrowheads="1"/>
          </p:cNvSpPr>
          <p:nvPr>
            <p:ph type="body" idx="1"/>
          </p:nvPr>
        </p:nvSpPr>
        <p:spPr/>
        <p:txBody>
          <a:bodyPr/>
          <a:lstStyle/>
          <a:p>
            <a:r>
              <a:rPr lang="en-US"/>
              <a:t>What do you think happened to Howard Carter?</a:t>
            </a:r>
          </a:p>
          <a:p>
            <a:r>
              <a:rPr lang="en-US"/>
              <a:t>What do you think would be a possible explanation for the deaths of the workers in the tomb?</a:t>
            </a:r>
          </a:p>
          <a:p>
            <a:r>
              <a:rPr lang="en-US"/>
              <a:t>What do you think people would say if a similar discovery happened today and the newspapers said the tomb had a curse?</a:t>
            </a:r>
          </a:p>
        </p:txBody>
      </p:sp>
    </p:spTree>
    <p:extLst>
      <p:ext uri="{BB962C8B-B14F-4D97-AF65-F5344CB8AC3E}">
        <p14:creationId xmlns:p14="http://schemas.microsoft.com/office/powerpoint/2010/main" xmlns="" val="2545535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Tale of Egypt</a:t>
            </a:r>
            <a:endParaRPr lang="en-US" dirty="0"/>
          </a:p>
        </p:txBody>
      </p:sp>
      <p:sp>
        <p:nvSpPr>
          <p:cNvPr id="3" name="Content Placeholder 2"/>
          <p:cNvSpPr>
            <a:spLocks noGrp="1"/>
          </p:cNvSpPr>
          <p:nvPr>
            <p:ph idx="1"/>
          </p:nvPr>
        </p:nvSpPr>
        <p:spPr>
          <a:xfrm>
            <a:off x="1066800" y="2103120"/>
            <a:ext cx="10058400" cy="1425526"/>
          </a:xfrm>
        </p:spPr>
        <p:txBody>
          <a:bodyPr/>
          <a:lstStyle/>
          <a:p>
            <a:r>
              <a:rPr lang="en-US" dirty="0"/>
              <a:t>The early people who settled along the Nile River banded together into two main groups. </a:t>
            </a:r>
          </a:p>
          <a:p>
            <a:r>
              <a:rPr lang="en-US" dirty="0"/>
              <a:t>One group lived around the mouth of Nile River, near the Mediterranean Sea. Their king wore a Red Crown. Their land was called Lower Egypt. </a:t>
            </a:r>
          </a:p>
          <a:p>
            <a:endParaRPr lang="en-US" dirty="0"/>
          </a:p>
        </p:txBody>
      </p:sp>
      <p:pic>
        <p:nvPicPr>
          <p:cNvPr id="2050" name="Picture 2" descr="http://upload.wikimedia.org/wikipedia/commons/c/c6/Lower_Egypt-en.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44806" y="3054864"/>
            <a:ext cx="3189286" cy="31892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81231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other group lived near the mountains to the South. Their king wore a White Crown. Their land was called Upper Egypt.</a:t>
            </a:r>
          </a:p>
        </p:txBody>
      </p:sp>
      <p:pic>
        <p:nvPicPr>
          <p:cNvPr id="3074" name="Picture 2" descr="http://abagond.files.wordpress.com/2011/07/map-of-ancient-egypt.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892428" y="2354146"/>
            <a:ext cx="4126157" cy="36815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65849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077" y="1002796"/>
            <a:ext cx="10058400" cy="1371600"/>
          </a:xfrm>
        </p:spPr>
        <p:txBody>
          <a:bodyPr>
            <a:noAutofit/>
          </a:bodyPr>
          <a:lstStyle/>
          <a:p>
            <a:r>
              <a:rPr lang="en-US" sz="3600" dirty="0"/>
              <a:t>These two groups had much in common. They spoke the same language. They worshipped the same gods. They had the same culture. But, they did not get along. They were always fighting.</a:t>
            </a:r>
            <a:br>
              <a:rPr lang="en-US" sz="3600" dirty="0"/>
            </a:br>
            <a:endParaRPr lang="en-US" sz="3600" dirty="0"/>
          </a:p>
        </p:txBody>
      </p:sp>
      <p:pic>
        <p:nvPicPr>
          <p:cNvPr id="4098" name="Picture 2" descr="http://britishbattles.homestead.com/files/africa/egypt_and_sudan/ancient_egypt/TRANS_pharaohs_chariot.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05125" y="2374396"/>
            <a:ext cx="5711337" cy="35717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698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3077" y="1486656"/>
            <a:ext cx="3774830" cy="2299898"/>
          </a:xfrm>
        </p:spPr>
        <p:txBody>
          <a:bodyPr>
            <a:noAutofit/>
          </a:bodyPr>
          <a:lstStyle/>
          <a:p>
            <a:r>
              <a:rPr lang="en-US" sz="2400" dirty="0"/>
              <a:t>Around 3000 BCE, King </a:t>
            </a:r>
            <a:r>
              <a:rPr lang="en-US" sz="2400" dirty="0" smtClean="0"/>
              <a:t>Menes </a:t>
            </a:r>
            <a:r>
              <a:rPr lang="en-US" sz="2400" dirty="0"/>
              <a:t>ruled Upper Egypt. He conquered Lower Egypt. These two groups continued to fight. One day, King Menes had an idea</a:t>
            </a:r>
            <a:r>
              <a:rPr lang="en-US" sz="2400" dirty="0" smtClean="0"/>
              <a:t>.</a:t>
            </a:r>
            <a:br>
              <a:rPr lang="en-US" sz="2400" dirty="0" smtClean="0"/>
            </a:br>
            <a:r>
              <a:rPr lang="en-US" sz="2400" dirty="0"/>
              <a:t/>
            </a:r>
            <a:br>
              <a:rPr lang="en-US" sz="2400" dirty="0"/>
            </a:br>
            <a:r>
              <a:rPr lang="en-US" sz="2400" dirty="0"/>
              <a:t>Over time, The Two Lands became known as Egypt.</a:t>
            </a:r>
          </a:p>
        </p:txBody>
      </p:sp>
      <p:pic>
        <p:nvPicPr>
          <p:cNvPr id="5" name="Picture 2" descr="http://image.dek-d.com/23/2032962/104115308"/>
          <p:cNvPicPr>
            <a:picLocks noChangeAspect="1" noChangeArrowheads="1"/>
          </p:cNvPicPr>
          <p:nvPr/>
        </p:nvPicPr>
        <p:blipFill>
          <a:blip r:embed="rId2">
            <a:extLst>
              <a:ext uri="{28A0092B-C50C-407E-A947-70E740481C1C}">
                <a14:useLocalDpi xmlns:a14="http://schemas.microsoft.com/office/drawing/2010/main" xmlns="" val="0"/>
              </a:ext>
            </a:extLst>
          </a:blip>
          <a:srcRect t="21948" b="21948"/>
          <a:stretch>
            <a:fillRect/>
          </a:stretch>
        </p:blipFill>
        <p:spPr bwMode="auto">
          <a:xfrm>
            <a:off x="532538" y="673843"/>
            <a:ext cx="7125444" cy="53307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9185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The </a:t>
            </a:r>
            <a:r>
              <a:rPr lang="en-US" b="1" i="1">
                <a:solidFill>
                  <a:srgbClr val="336699"/>
                </a:solidFill>
              </a:rPr>
              <a:t>Curse</a:t>
            </a:r>
            <a:r>
              <a:rPr lang="en-US"/>
              <a:t> of King Tut’s Tomb</a:t>
            </a:r>
          </a:p>
        </p:txBody>
      </p:sp>
      <p:sp>
        <p:nvSpPr>
          <p:cNvPr id="2051" name="Rectangle 3"/>
          <p:cNvSpPr>
            <a:spLocks noGrp="1" noChangeArrowheads="1"/>
          </p:cNvSpPr>
          <p:nvPr>
            <p:ph type="subTitle" idx="1"/>
          </p:nvPr>
        </p:nvSpPr>
        <p:spPr/>
        <p:txBody>
          <a:bodyPr>
            <a:normAutofit/>
          </a:bodyPr>
          <a:lstStyle/>
          <a:p>
            <a:pPr>
              <a:lnSpc>
                <a:spcPct val="80000"/>
              </a:lnSpc>
            </a:pPr>
            <a:r>
              <a:rPr lang="en-US" sz="1800" dirty="0">
                <a:hlinkClick r:id="rId3"/>
              </a:rPr>
              <a:t>http://www.youtube.com/watch?v=6Xv8dCIWi6w</a:t>
            </a:r>
            <a:endParaRPr lang="en-US" sz="1800" dirty="0"/>
          </a:p>
          <a:p>
            <a:pPr>
              <a:lnSpc>
                <a:spcPct val="80000"/>
              </a:lnSpc>
            </a:pPr>
            <a:endParaRPr lang="en-US" sz="1800" dirty="0"/>
          </a:p>
          <a:p>
            <a:pPr>
              <a:lnSpc>
                <a:spcPct val="80000"/>
              </a:lnSpc>
            </a:pPr>
            <a:endParaRPr lang="en-US" sz="1800" dirty="0"/>
          </a:p>
        </p:txBody>
      </p:sp>
      <p:pic>
        <p:nvPicPr>
          <p:cNvPr id="2055" name="egyptian music.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xmlns="" val="0"/>
              </a:ext>
            </a:extLst>
          </a:blip>
          <a:srcRect/>
          <a:stretch>
            <a:fillRect/>
          </a:stretch>
        </p:blipFill>
        <p:spPr bwMode="auto">
          <a:xfrm>
            <a:off x="5943600" y="5257800"/>
            <a:ext cx="304800" cy="304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4359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8440" fill="hold"/>
                                        <p:tgtEl>
                                          <p:spTgt spid="205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05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p:txBody>
          <a:bodyPr/>
          <a:lstStyle/>
          <a:p>
            <a:r>
              <a:rPr lang="en-US"/>
              <a:t>How it all began…</a:t>
            </a:r>
          </a:p>
        </p:txBody>
      </p:sp>
      <p:sp>
        <p:nvSpPr>
          <p:cNvPr id="63493" name="Rectangle 5"/>
          <p:cNvSpPr>
            <a:spLocks noGrp="1" noChangeArrowheads="1"/>
          </p:cNvSpPr>
          <p:nvPr>
            <p:ph type="body" sz="half" idx="1"/>
          </p:nvPr>
        </p:nvSpPr>
        <p:spPr/>
        <p:txBody>
          <a:bodyPr/>
          <a:lstStyle/>
          <a:p>
            <a:pPr>
              <a:buFontTx/>
              <a:buNone/>
            </a:pPr>
            <a:r>
              <a:rPr lang="en-US" sz="2400" b="1" i="1" dirty="0">
                <a:solidFill>
                  <a:srgbClr val="CC0000"/>
                </a:solidFill>
                <a:effectLst>
                  <a:outerShdw blurRad="38100" dist="38100" dir="2700000" algn="tl">
                    <a:srgbClr val="000000"/>
                  </a:outerShdw>
                </a:effectLst>
              </a:rPr>
              <a:t>“Death shall come on swift wings to him that </a:t>
            </a:r>
            <a:r>
              <a:rPr lang="en-US" sz="2400" b="1" i="1" dirty="0" err="1">
                <a:solidFill>
                  <a:srgbClr val="CC0000"/>
                </a:solidFill>
                <a:effectLst>
                  <a:outerShdw blurRad="38100" dist="38100" dir="2700000" algn="tl">
                    <a:srgbClr val="000000"/>
                  </a:outerShdw>
                </a:effectLst>
              </a:rPr>
              <a:t>toucheth</a:t>
            </a:r>
            <a:r>
              <a:rPr lang="en-US" sz="2400" b="1" i="1" dirty="0">
                <a:solidFill>
                  <a:srgbClr val="CC0000"/>
                </a:solidFill>
                <a:effectLst>
                  <a:outerShdw blurRad="38100" dist="38100" dir="2700000" algn="tl">
                    <a:srgbClr val="000000"/>
                  </a:outerShdw>
                </a:effectLst>
              </a:rPr>
              <a:t> the tomb of Pharaoh.”</a:t>
            </a:r>
          </a:p>
          <a:p>
            <a:pPr>
              <a:buFontTx/>
              <a:buNone/>
            </a:pPr>
            <a:endParaRPr lang="en-US" sz="2400" b="1" i="1" dirty="0">
              <a:solidFill>
                <a:srgbClr val="CC0000"/>
              </a:solidFill>
              <a:effectLst>
                <a:outerShdw blurRad="38100" dist="38100" dir="2700000" algn="tl">
                  <a:srgbClr val="000000"/>
                </a:outerShdw>
              </a:effectLst>
            </a:endParaRPr>
          </a:p>
          <a:p>
            <a:pPr algn="r">
              <a:buFontTx/>
              <a:buNone/>
            </a:pPr>
            <a:r>
              <a:rPr lang="en-US" i="1" dirty="0">
                <a:solidFill>
                  <a:srgbClr val="000000"/>
                </a:solidFill>
              </a:rPr>
              <a:t>These are the words written across the seal of King </a:t>
            </a:r>
            <a:r>
              <a:rPr lang="en-US" i="1" dirty="0" err="1">
                <a:solidFill>
                  <a:srgbClr val="000000"/>
                </a:solidFill>
              </a:rPr>
              <a:t>Tut’s</a:t>
            </a:r>
            <a:r>
              <a:rPr lang="en-US" i="1" dirty="0">
                <a:solidFill>
                  <a:srgbClr val="000000"/>
                </a:solidFill>
              </a:rPr>
              <a:t> tomb in Egypt.  When this tomb was disturbed for the first time in 3400 years by the English Egyptologist Howard Carter in November of 1922, newspapers around the world announced the discovery.</a:t>
            </a:r>
          </a:p>
          <a:p>
            <a:pPr>
              <a:buFontTx/>
              <a:buNone/>
            </a:pPr>
            <a:endParaRPr lang="en-US" sz="2400" b="1" i="1" dirty="0">
              <a:solidFill>
                <a:srgbClr val="FF3300"/>
              </a:solidFill>
              <a:effectLst>
                <a:outerShdw blurRad="38100" dist="38100" dir="2700000" algn="tl">
                  <a:srgbClr val="000000"/>
                </a:outerShdw>
              </a:effectLst>
            </a:endParaRPr>
          </a:p>
          <a:p>
            <a:pPr algn="ctr">
              <a:buFontTx/>
              <a:buNone/>
            </a:pPr>
            <a:endParaRPr lang="en-US" i="1" dirty="0">
              <a:solidFill>
                <a:srgbClr val="000000"/>
              </a:solidFill>
            </a:endParaRPr>
          </a:p>
          <a:p>
            <a:pPr>
              <a:buFontTx/>
              <a:buNone/>
            </a:pPr>
            <a:endParaRPr lang="en-US" sz="2400" b="1" i="1" dirty="0">
              <a:solidFill>
                <a:srgbClr val="FF3300"/>
              </a:solidFill>
              <a:effectLst>
                <a:outerShdw blurRad="38100" dist="38100" dir="2700000" algn="tl">
                  <a:srgbClr val="000000"/>
                </a:outerShdw>
              </a:effectLst>
            </a:endParaRPr>
          </a:p>
          <a:p>
            <a:pPr>
              <a:buFontTx/>
              <a:buNone/>
            </a:pPr>
            <a:endParaRPr lang="en-US" sz="2400" b="1" i="1" dirty="0">
              <a:solidFill>
                <a:srgbClr val="FF3300"/>
              </a:solidFill>
              <a:effectLst>
                <a:outerShdw blurRad="38100" dist="38100" dir="2700000" algn="tl">
                  <a:srgbClr val="000000"/>
                </a:outerShdw>
              </a:effectLst>
            </a:endParaRPr>
          </a:p>
        </p:txBody>
      </p:sp>
      <p:pic>
        <p:nvPicPr>
          <p:cNvPr id="63499" name="Picture 11" descr="BL00249_[1]"/>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7526215" y="1081635"/>
            <a:ext cx="3505200" cy="4480965"/>
          </a:xfrm>
        </p:spPr>
      </p:pic>
    </p:spTree>
    <p:extLst>
      <p:ext uri="{BB962C8B-B14F-4D97-AF65-F5344CB8AC3E}">
        <p14:creationId xmlns:p14="http://schemas.microsoft.com/office/powerpoint/2010/main" xmlns="" val="2472466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3" name="Rectangle 7"/>
          <p:cNvSpPr>
            <a:spLocks noGrp="1" noChangeArrowheads="1"/>
          </p:cNvSpPr>
          <p:nvPr>
            <p:ph type="title"/>
          </p:nvPr>
        </p:nvSpPr>
        <p:spPr/>
        <p:txBody>
          <a:bodyPr/>
          <a:lstStyle/>
          <a:p>
            <a:r>
              <a:rPr lang="en-US" sz="4000"/>
              <a:t>Wait, who was King Tut anyway?</a:t>
            </a:r>
          </a:p>
        </p:txBody>
      </p:sp>
      <p:sp>
        <p:nvSpPr>
          <p:cNvPr id="65544" name="Rectangle 8"/>
          <p:cNvSpPr>
            <a:spLocks noGrp="1" noChangeArrowheads="1"/>
          </p:cNvSpPr>
          <p:nvPr>
            <p:ph type="body" idx="1"/>
          </p:nvPr>
        </p:nvSpPr>
        <p:spPr/>
        <p:txBody>
          <a:bodyPr/>
          <a:lstStyle/>
          <a:p>
            <a:pPr>
              <a:lnSpc>
                <a:spcPct val="80000"/>
              </a:lnSpc>
            </a:pPr>
            <a:r>
              <a:rPr lang="en-US" sz="2800">
                <a:solidFill>
                  <a:schemeClr val="accent2"/>
                </a:solidFill>
              </a:rPr>
              <a:t>Tutankhamun was an Egyptian king that is more famous for his death than for his life.</a:t>
            </a:r>
          </a:p>
          <a:p>
            <a:pPr>
              <a:lnSpc>
                <a:spcPct val="80000"/>
              </a:lnSpc>
            </a:pPr>
            <a:r>
              <a:rPr lang="en-US" sz="2800">
                <a:solidFill>
                  <a:schemeClr val="tx2"/>
                </a:solidFill>
              </a:rPr>
              <a:t>Tut began ruling when he was 8 years old, and died when he was 18.</a:t>
            </a:r>
          </a:p>
          <a:p>
            <a:pPr>
              <a:lnSpc>
                <a:spcPct val="80000"/>
              </a:lnSpc>
            </a:pPr>
            <a:r>
              <a:rPr lang="en-US" sz="2800">
                <a:solidFill>
                  <a:schemeClr val="accent2"/>
                </a:solidFill>
              </a:rPr>
              <a:t>Very few written documents on Tut survive and not very much is known of his life.</a:t>
            </a:r>
          </a:p>
          <a:p>
            <a:pPr>
              <a:lnSpc>
                <a:spcPct val="80000"/>
              </a:lnSpc>
            </a:pPr>
            <a:r>
              <a:rPr lang="en-US" sz="2800">
                <a:solidFill>
                  <a:schemeClr val="tx2"/>
                </a:solidFill>
              </a:rPr>
              <a:t>Most experts agree Tut died a violent death, but they don’t know for sure if he was murdered.</a:t>
            </a:r>
          </a:p>
          <a:p>
            <a:pPr>
              <a:lnSpc>
                <a:spcPct val="80000"/>
              </a:lnSpc>
            </a:pPr>
            <a:r>
              <a:rPr lang="en-US" sz="2800">
                <a:solidFill>
                  <a:schemeClr val="accent2"/>
                </a:solidFill>
              </a:rPr>
              <a:t>Tut is most famous because his spectacular tomb was discovered, almost intact and filled with treasures, by Howard Carter in 1922.</a:t>
            </a:r>
          </a:p>
        </p:txBody>
      </p:sp>
    </p:spTree>
    <p:extLst>
      <p:ext uri="{BB962C8B-B14F-4D97-AF65-F5344CB8AC3E}">
        <p14:creationId xmlns:p14="http://schemas.microsoft.com/office/powerpoint/2010/main" xmlns="" val="3169909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sz="quarter"/>
          </p:nvPr>
        </p:nvSpPr>
        <p:spPr/>
        <p:txBody>
          <a:bodyPr>
            <a:normAutofit fontScale="90000"/>
          </a:bodyPr>
          <a:lstStyle/>
          <a:p>
            <a:r>
              <a:rPr lang="en-US" sz="4000"/>
              <a:t>Here are some of those treasures!</a:t>
            </a:r>
            <a:br>
              <a:rPr lang="en-US" sz="4000"/>
            </a:br>
            <a:r>
              <a:rPr lang="en-US" sz="4000"/>
              <a:t>Nice, aren’t they?</a:t>
            </a:r>
          </a:p>
        </p:txBody>
      </p:sp>
      <p:pic>
        <p:nvPicPr>
          <p:cNvPr id="68614" name="Picture 6" descr="gold goddess"/>
          <p:cNvPicPr>
            <a:picLocks noGrp="1" noChangeAspect="1" noChangeArrowheads="1"/>
          </p:cNvPicPr>
          <p:nvPr>
            <p:ph sz="quarter" idx="1"/>
          </p:nvPr>
        </p:nvPicPr>
        <p:blipFill>
          <a:blip r:embed="rId2">
            <a:extLst>
              <a:ext uri="{28A0092B-C50C-407E-A947-70E740481C1C}">
                <a14:useLocalDpi xmlns:a14="http://schemas.microsoft.com/office/drawing/2010/main" xmlns="" val="0"/>
              </a:ext>
            </a:extLst>
          </a:blip>
          <a:srcRect/>
          <a:stretch>
            <a:fillRect/>
          </a:stretch>
        </p:blipFill>
        <p:spPr>
          <a:xfrm>
            <a:off x="6324600" y="4343400"/>
            <a:ext cx="1136650" cy="16827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8615" name="Picture 7" descr="golden throne"/>
          <p:cNvPicPr>
            <a:picLocks noGrp="1" noChangeAspect="1" noChangeArrowheads="1"/>
          </p:cNvPicPr>
          <p:nvPr>
            <p:ph sz="quarter" idx="2"/>
          </p:nvPr>
        </p:nvPicPr>
        <p:blipFill>
          <a:blip r:embed="rId3">
            <a:extLst>
              <a:ext uri="{28A0092B-C50C-407E-A947-70E740481C1C}">
                <a14:useLocalDpi xmlns:a14="http://schemas.microsoft.com/office/drawing/2010/main" xmlns="" val="0"/>
              </a:ext>
            </a:extLst>
          </a:blip>
          <a:srcRect/>
          <a:stretch>
            <a:fillRect/>
          </a:stretch>
        </p:blipFill>
        <p:spPr>
          <a:xfrm>
            <a:off x="7423151" y="1600200"/>
            <a:ext cx="1535113" cy="21717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8617" name="Picture 9" descr="green scarab"/>
          <p:cNvPicPr>
            <a:picLocks noGrp="1" noChangeAspect="1" noChangeArrowheads="1"/>
          </p:cNvPicPr>
          <p:nvPr>
            <p:ph sz="quarter" idx="3"/>
          </p:nvPr>
        </p:nvPicPr>
        <p:blipFill>
          <a:blip r:embed="rId4">
            <a:extLst>
              <a:ext uri="{28A0092B-C50C-407E-A947-70E740481C1C}">
                <a14:useLocalDpi xmlns:a14="http://schemas.microsoft.com/office/drawing/2010/main" xmlns="" val="0"/>
              </a:ext>
            </a:extLst>
          </a:blip>
          <a:srcRect/>
          <a:stretch>
            <a:fillRect/>
          </a:stretch>
        </p:blipFill>
        <p:spPr>
          <a:xfrm>
            <a:off x="8534400" y="5257800"/>
            <a:ext cx="787400" cy="10795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8619" name="Picture 11" descr="tut chest"/>
          <p:cNvPicPr>
            <a:picLocks noGrp="1" noChangeAspect="1" noChangeArrowheads="1"/>
          </p:cNvPicPr>
          <p:nvPr>
            <p:ph sz="quarter" idx="4"/>
          </p:nvPr>
        </p:nvPicPr>
        <p:blipFill>
          <a:blip r:embed="rId5">
            <a:extLst>
              <a:ext uri="{28A0092B-C50C-407E-A947-70E740481C1C}">
                <a14:useLocalDpi xmlns:a14="http://schemas.microsoft.com/office/drawing/2010/main" xmlns="" val="0"/>
              </a:ext>
            </a:extLst>
          </a:blip>
          <a:srcRect/>
          <a:stretch>
            <a:fillRect/>
          </a:stretch>
        </p:blipFill>
        <p:spPr>
          <a:xfrm>
            <a:off x="8077200" y="3733800"/>
            <a:ext cx="1504950" cy="12446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8621" name="Picture 13" descr="tut jewelry"/>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638800" y="2590800"/>
            <a:ext cx="1117600" cy="1536700"/>
          </a:xfrm>
          <a:prstGeom prst="rect">
            <a:avLst/>
          </a:prstGeom>
          <a:noFill/>
          <a:extLst>
            <a:ext uri="{909E8E84-426E-40DD-AFC4-6F175D3DCCD1}">
              <a14:hiddenFill xmlns:a14="http://schemas.microsoft.com/office/drawing/2010/main" xmlns="">
                <a:solidFill>
                  <a:srgbClr val="FFFFFF"/>
                </a:solidFill>
              </a14:hiddenFill>
            </a:ext>
          </a:extLst>
        </p:spPr>
      </p:pic>
      <p:pic>
        <p:nvPicPr>
          <p:cNvPr id="68623" name="Picture 15" descr="tut urn"/>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724400" y="1752600"/>
            <a:ext cx="1028700" cy="16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68624" name="Picture 16" descr="tut ibix"/>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724400" y="4038600"/>
            <a:ext cx="1181100" cy="1397000"/>
          </a:xfrm>
          <a:prstGeom prst="rect">
            <a:avLst/>
          </a:prstGeom>
          <a:noFill/>
          <a:extLst>
            <a:ext uri="{909E8E84-426E-40DD-AFC4-6F175D3DCCD1}">
              <a14:hiddenFill xmlns:a14="http://schemas.microsoft.com/office/drawing/2010/main" xmlns="">
                <a:solidFill>
                  <a:srgbClr val="FFFFFF"/>
                </a:solidFill>
              </a14:hiddenFill>
            </a:ext>
          </a:extLst>
        </p:spPr>
      </p:pic>
      <p:pic>
        <p:nvPicPr>
          <p:cNvPr id="68627" name="Picture 19" descr="tut more gold mask"/>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1981200" y="1447800"/>
            <a:ext cx="2857500" cy="381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13696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TC103457510[[fn=Savon]]</Template>
  <TotalTime>42</TotalTime>
  <Words>774</Words>
  <Application>Microsoft Office PowerPoint</Application>
  <PresentationFormat>Custom</PresentationFormat>
  <Paragraphs>47</Paragraphs>
  <Slides>14</Slides>
  <Notes>0</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Savon</vt:lpstr>
      <vt:lpstr>Do Now 11.19.13</vt:lpstr>
      <vt:lpstr>The Tale of Egypt</vt:lpstr>
      <vt:lpstr>The other group lived near the mountains to the South. Their king wore a White Crown. Their land was called Upper Egypt.</vt:lpstr>
      <vt:lpstr>These two groups had much in common. They spoke the same language. They worshipped the same gods. They had the same culture. But, they did not get along. They were always fighting. </vt:lpstr>
      <vt:lpstr>Around 3000 BCE, King Menes ruled Upper Egypt. He conquered Lower Egypt. These two groups continued to fight. One day, King Menes had an idea.  Over time, The Two Lands became known as Egypt.</vt:lpstr>
      <vt:lpstr>The Curse of King Tut’s Tomb</vt:lpstr>
      <vt:lpstr>How it all began…</vt:lpstr>
      <vt:lpstr>Wait, who was King Tut anyway?</vt:lpstr>
      <vt:lpstr>Here are some of those treasures! Nice, aren’t they?</vt:lpstr>
      <vt:lpstr>Why were the Egyptians so into pyramids and mummies?</vt:lpstr>
      <vt:lpstr>Who were Howard Carter and Lord Carnarvon?</vt:lpstr>
      <vt:lpstr>Here are some of the rumors and the facts associated with them…you be the judge!</vt:lpstr>
      <vt:lpstr>Still more strange happenings…and these are all facts.</vt:lpstr>
      <vt:lpstr>So what do you think?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Ornat, Natalie M.</dc:creator>
  <cp:lastModifiedBy>nataliem.ornat</cp:lastModifiedBy>
  <cp:revision>3</cp:revision>
  <dcterms:created xsi:type="dcterms:W3CDTF">2013-11-18T23:56:01Z</dcterms:created>
  <dcterms:modified xsi:type="dcterms:W3CDTF">2013-11-21T20:24:21Z</dcterms:modified>
</cp:coreProperties>
</file>