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29" autoAdjust="0"/>
    <p:restoredTop sz="94660"/>
  </p:normalViewPr>
  <p:slideViewPr>
    <p:cSldViewPr snapToGrid="0">
      <p:cViewPr>
        <p:scale>
          <a:sx n="64" d="100"/>
          <a:sy n="64" d="100"/>
        </p:scale>
        <p:origin x="-84" y="-2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11/21/2013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11/21/2013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MQ5dL9cQX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 Now 11.18.13</a:t>
            </a:r>
            <a:br>
              <a:rPr lang="en-US" dirty="0" smtClean="0"/>
            </a:br>
            <a:r>
              <a:rPr lang="en-US" sz="4000" dirty="0" smtClean="0"/>
              <a:t>Identify and describe a religion that is different than your own.</a:t>
            </a:r>
            <a:endParaRPr lang="en-US" dirty="0"/>
          </a:p>
        </p:txBody>
      </p:sp>
      <p:sp>
        <p:nvSpPr>
          <p:cNvPr id="3" name="Subtitle 2"/>
          <p:cNvSpPr>
            <a:spLocks noGrp="1"/>
          </p:cNvSpPr>
          <p:nvPr>
            <p:ph type="subTitle" idx="1"/>
          </p:nvPr>
        </p:nvSpPr>
        <p:spPr/>
        <p:txBody>
          <a:bodyPr/>
          <a:lstStyle/>
          <a:p>
            <a:r>
              <a:rPr lang="en-US" dirty="0" smtClean="0"/>
              <a:t>Materials: Notebook and SWAG pass</a:t>
            </a:r>
            <a:endParaRPr lang="en-US" dirty="0"/>
          </a:p>
        </p:txBody>
      </p:sp>
    </p:spTree>
    <p:extLst>
      <p:ext uri="{BB962C8B-B14F-4D97-AF65-F5344CB8AC3E}">
        <p14:creationId xmlns:p14="http://schemas.microsoft.com/office/powerpoint/2010/main" xmlns="" val="8818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Pyramids</a:t>
            </a:r>
            <a:endParaRPr lang="en-US" dirty="0"/>
          </a:p>
        </p:txBody>
      </p:sp>
      <p:sp>
        <p:nvSpPr>
          <p:cNvPr id="3" name="Content Placeholder 2"/>
          <p:cNvSpPr>
            <a:spLocks noGrp="1"/>
          </p:cNvSpPr>
          <p:nvPr>
            <p:ph idx="1"/>
          </p:nvPr>
        </p:nvSpPr>
        <p:spPr>
          <a:xfrm>
            <a:off x="810000" y="970956"/>
            <a:ext cx="10554574" cy="3636511"/>
          </a:xfrm>
        </p:spPr>
        <p:txBody>
          <a:bodyPr/>
          <a:lstStyle/>
          <a:p>
            <a:r>
              <a:rPr lang="en-US" dirty="0"/>
              <a:t>Just as </a:t>
            </a:r>
            <a:r>
              <a:rPr lang="en-US" b="1" dirty="0"/>
              <a:t>pharaohs</a:t>
            </a:r>
            <a:r>
              <a:rPr lang="en-US" dirty="0"/>
              <a:t> always had the finest things in life, the rulers of Egypt brought the finest things with them into the afterlife. Pharaohs were buried in elaborate tombs. Some, like </a:t>
            </a:r>
            <a:r>
              <a:rPr lang="en-US" b="1" dirty="0"/>
              <a:t>Khufu</a:t>
            </a:r>
            <a:r>
              <a:rPr lang="en-US" dirty="0"/>
              <a:t>’s Great </a:t>
            </a:r>
            <a:r>
              <a:rPr lang="en-US" b="1" dirty="0"/>
              <a:t>Pyramid</a:t>
            </a:r>
            <a:r>
              <a:rPr lang="en-US" dirty="0"/>
              <a:t> at </a:t>
            </a:r>
            <a:r>
              <a:rPr lang="en-US" b="1" dirty="0"/>
              <a:t>Giza</a:t>
            </a:r>
            <a:r>
              <a:rPr lang="en-US" dirty="0"/>
              <a:t>, were large so that all could see them. Others, like King </a:t>
            </a:r>
            <a:r>
              <a:rPr lang="en-US" b="1" dirty="0"/>
              <a:t>Tutankhamen</a:t>
            </a:r>
            <a:r>
              <a:rPr lang="en-US" dirty="0"/>
              <a:t>’s tomb, were a series of maze-like rooms cut into cliffs so that thieves would not be able to find them. These tombs took years to build, so work on a pharaoh’s tomb often began long before a pharaoh took the throne.</a:t>
            </a:r>
          </a:p>
        </p:txBody>
      </p:sp>
      <p:pic>
        <p:nvPicPr>
          <p:cNvPr id="5122" name="Picture 2" descr="http://upload.wikimedia.org/wikipedia/commons/e/e3/Kheops-Pyrami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4965" y="3734328"/>
            <a:ext cx="4296504" cy="2639642"/>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1.bp.blogspot.com/_zaWmQtKOCI0/TT9wx6pztxI/AAAAAAAAAMI/VZ_Ct6yjV7E/s1600/tomb.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75751" y="3686174"/>
            <a:ext cx="4573300" cy="30458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411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Mummification</a:t>
            </a:r>
            <a:endParaRPr lang="en-US" dirty="0"/>
          </a:p>
        </p:txBody>
      </p:sp>
      <p:sp>
        <p:nvSpPr>
          <p:cNvPr id="3" name="Content Placeholder 2"/>
          <p:cNvSpPr>
            <a:spLocks noGrp="1"/>
          </p:cNvSpPr>
          <p:nvPr>
            <p:ph idx="1"/>
          </p:nvPr>
        </p:nvSpPr>
        <p:spPr/>
        <p:txBody>
          <a:bodyPr>
            <a:normAutofit lnSpcReduction="10000"/>
          </a:bodyPr>
          <a:lstStyle/>
          <a:p>
            <a:r>
              <a:rPr lang="en-US" sz="2800" dirty="0"/>
              <a:t>The best way the ancient Egyptians knew how to preserve a body was to mummify it. The poor placed the bodies of their dead relatives out in the sun, in the desert sand. The bodies mummified naturally.</a:t>
            </a:r>
          </a:p>
          <a:p>
            <a:r>
              <a:rPr lang="en-US" sz="2800" dirty="0"/>
              <a:t>Anyone who could afford it went to a professional mummy maker. People wanted to look their best in their afterlife.</a:t>
            </a:r>
          </a:p>
          <a:p>
            <a:pPr marL="0" indent="0">
              <a:buNone/>
            </a:pPr>
            <a:r>
              <a:rPr lang="en-US" dirty="0">
                <a:hlinkClick r:id="rId2"/>
              </a:rPr>
              <a:t>http://www.youtube.com/watch?v=-MQ5dL9cQX0</a:t>
            </a:r>
            <a:endParaRPr lang="en-US" dirty="0"/>
          </a:p>
        </p:txBody>
      </p:sp>
    </p:spTree>
    <p:extLst>
      <p:ext uri="{BB962C8B-B14F-4D97-AF65-F5344CB8AC3E}">
        <p14:creationId xmlns:p14="http://schemas.microsoft.com/office/powerpoint/2010/main" xmlns="" val="4126077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this to their dead?</a:t>
            </a:r>
            <a:endParaRPr lang="en-US" dirty="0"/>
          </a:p>
        </p:txBody>
      </p:sp>
      <p:sp>
        <p:nvSpPr>
          <p:cNvPr id="3" name="Content Placeholder 2"/>
          <p:cNvSpPr>
            <a:spLocks noGrp="1"/>
          </p:cNvSpPr>
          <p:nvPr>
            <p:ph idx="1"/>
          </p:nvPr>
        </p:nvSpPr>
        <p:spPr>
          <a:xfrm>
            <a:off x="684406" y="932413"/>
            <a:ext cx="10554574" cy="3668847"/>
          </a:xfrm>
        </p:spPr>
        <p:txBody>
          <a:bodyPr>
            <a:normAutofit/>
          </a:bodyPr>
          <a:lstStyle/>
          <a:p>
            <a:r>
              <a:rPr lang="en-US" sz="2800" dirty="0" smtClean="0"/>
              <a:t>Ancient Egyptians believed in life after death.  They believed that if they preserved the body, a person could use it in the afterlife.</a:t>
            </a:r>
            <a:endParaRPr lang="en-US" sz="2800" dirty="0"/>
          </a:p>
        </p:txBody>
      </p:sp>
      <p:pic>
        <p:nvPicPr>
          <p:cNvPr id="7170" name="Picture 2" descr="http://cultureandcommunication.org/deadmedia/images/2/2e/Ancient_Egypt_Mummies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99759" y="3486284"/>
            <a:ext cx="2476500" cy="320040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historylink101.com/n/images/anubis_mummificati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61692" y="3261179"/>
            <a:ext cx="4456471" cy="29709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9460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DEAR</a:t>
            </a:r>
            <a:endParaRPr lang="en-US" dirty="0"/>
          </a:p>
        </p:txBody>
      </p:sp>
      <p:pic>
        <p:nvPicPr>
          <p:cNvPr id="1026" name="Picture 2" descr="http://www.penciltwister.com/wordpress/wp-content/uploads/2011/12/funny-dog-pictures-im-reading.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384666" y="447188"/>
            <a:ext cx="4504965" cy="6009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0585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3373427"/>
            <a:ext cx="10561418" cy="1468800"/>
          </a:xfrm>
        </p:spPr>
        <p:txBody>
          <a:bodyPr/>
          <a:lstStyle/>
          <a:p>
            <a:r>
              <a:rPr lang="en-US" dirty="0" smtClean="0"/>
              <a:t>Egyptian Religion</a:t>
            </a:r>
            <a:endParaRPr lang="en-US" dirty="0"/>
          </a:p>
        </p:txBody>
      </p:sp>
      <p:sp>
        <p:nvSpPr>
          <p:cNvPr id="3" name="Text Placeholder 2"/>
          <p:cNvSpPr>
            <a:spLocks noGrp="1"/>
          </p:cNvSpPr>
          <p:nvPr>
            <p:ph type="body" idx="1"/>
          </p:nvPr>
        </p:nvSpPr>
        <p:spPr/>
        <p:txBody>
          <a:bodyPr/>
          <a:lstStyle/>
          <a:p>
            <a:r>
              <a:rPr lang="en-US" dirty="0"/>
              <a:t>The ancient Egyptians had over 2,000 gods! Egyptians believed that at one time the gods had been alive and ruled Egypt. So naturally Egyptians wanted to stay in the gods’ good </a:t>
            </a:r>
            <a:r>
              <a:rPr lang="en-US" dirty="0" smtClean="0"/>
              <a:t>favor. The Pharaoh </a:t>
            </a:r>
            <a:r>
              <a:rPr lang="en-US" dirty="0"/>
              <a:t>was thought to be the only living god left, and he spoke for all the gods, which meant his word was law. He was the leader of the gods and the government.</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3018" y="201161"/>
            <a:ext cx="10058400" cy="3778459"/>
          </a:xfrm>
          <a:prstGeom prst="rect">
            <a:avLst/>
          </a:prstGeom>
        </p:spPr>
      </p:pic>
    </p:spTree>
    <p:extLst>
      <p:ext uri="{BB962C8B-B14F-4D97-AF65-F5344CB8AC3E}">
        <p14:creationId xmlns:p14="http://schemas.microsoft.com/office/powerpoint/2010/main" xmlns="" val="3632030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me introduce you to a few…</a:t>
            </a:r>
            <a:endParaRPr lang="en-US" dirty="0"/>
          </a:p>
        </p:txBody>
      </p:sp>
      <p:pic>
        <p:nvPicPr>
          <p:cNvPr id="6" name="Content Placeholder 5" descr="osiris"/>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113692" y="2423213"/>
            <a:ext cx="2107101" cy="3236912"/>
          </a:xfrm>
          <a:prstGeom prst="rect">
            <a:avLst/>
          </a:prstGeom>
          <a:noFill/>
          <a:ln>
            <a:noFill/>
          </a:ln>
        </p:spPr>
      </p:pic>
      <p:pic>
        <p:nvPicPr>
          <p:cNvPr id="7" name="Content Placeholder 6" descr="Anubis"/>
          <p:cNvPicPr>
            <a:picLocks noGrp="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8366124" y="2423213"/>
            <a:ext cx="1985353" cy="3330698"/>
          </a:xfrm>
          <a:prstGeom prst="rect">
            <a:avLst/>
          </a:prstGeom>
          <a:noFill/>
          <a:ln>
            <a:noFill/>
          </a:ln>
        </p:spPr>
      </p:pic>
      <p:sp>
        <p:nvSpPr>
          <p:cNvPr id="8" name="Rectangle 7"/>
          <p:cNvSpPr/>
          <p:nvPr/>
        </p:nvSpPr>
        <p:spPr>
          <a:xfrm>
            <a:off x="3657600" y="2656674"/>
            <a:ext cx="3212123" cy="1107996"/>
          </a:xfrm>
          <a:prstGeom prst="rect">
            <a:avLst/>
          </a:prstGeom>
        </p:spPr>
        <p:txBody>
          <a:bodyPr wrap="square">
            <a:spAutoFit/>
          </a:bodyPr>
          <a:lstStyle/>
          <a:p>
            <a:r>
              <a:rPr lang="en-US" sz="2400" b="1" dirty="0">
                <a:latin typeface="Cambria" panose="02040503050406030204" pitchFamily="18" charset="0"/>
                <a:ea typeface="MS Mincho" panose="02020609040205080304" pitchFamily="49" charset="-128"/>
                <a:cs typeface="Times New Roman" panose="02020603050405020304" pitchFamily="18" charset="0"/>
              </a:rPr>
              <a:t>Osiris</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r>
              <a:rPr lang="en-US" sz="600" b="1" dirty="0">
                <a:latin typeface="Cambria" panose="02040503050406030204" pitchFamily="18" charset="0"/>
                <a:ea typeface="MS Mincho" panose="02020609040205080304" pitchFamily="49" charset="-128"/>
                <a:cs typeface="Times New Roman" panose="02020603050405020304" pitchFamily="18" charset="0"/>
              </a:rPr>
              <a:t> </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r>
              <a:rPr lang="en-US" b="1" dirty="0">
                <a:latin typeface="Cambria" panose="02040503050406030204" pitchFamily="18" charset="0"/>
                <a:ea typeface="MS Mincho" panose="02020609040205080304" pitchFamily="49" charset="-128"/>
                <a:cs typeface="Times New Roman" panose="02020603050405020304" pitchFamily="18" charset="0"/>
              </a:rPr>
              <a:t>Osiris was the god of </a:t>
            </a:r>
            <a:r>
              <a:rPr lang="en-US" b="1" dirty="0" smtClean="0">
                <a:latin typeface="Cambria" panose="02040503050406030204" pitchFamily="18" charset="0"/>
                <a:ea typeface="MS Mincho" panose="02020609040205080304" pitchFamily="49" charset="-128"/>
                <a:cs typeface="Times New Roman" panose="02020603050405020304" pitchFamily="18" charset="0"/>
              </a:rPr>
              <a:t>death, rebirth, and </a:t>
            </a:r>
            <a:r>
              <a:rPr lang="en-US" b="1" dirty="0">
                <a:latin typeface="Cambria" panose="02040503050406030204" pitchFamily="18" charset="0"/>
                <a:ea typeface="MS Mincho" panose="02020609040205080304" pitchFamily="49" charset="-128"/>
                <a:cs typeface="Times New Roman" panose="02020603050405020304" pitchFamily="18" charset="0"/>
              </a:rPr>
              <a:t>the </a:t>
            </a:r>
            <a:r>
              <a:rPr lang="en-US" b="1" dirty="0" smtClean="0">
                <a:latin typeface="Cambria" panose="02040503050406030204" pitchFamily="18" charset="0"/>
                <a:ea typeface="MS Mincho" panose="02020609040205080304" pitchFamily="49" charset="-128"/>
                <a:cs typeface="Times New Roman" panose="02020603050405020304" pitchFamily="18" charset="0"/>
              </a:rPr>
              <a:t>Underworld</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 name="Rectangle 8"/>
          <p:cNvSpPr/>
          <p:nvPr/>
        </p:nvSpPr>
        <p:spPr>
          <a:xfrm>
            <a:off x="4923692" y="4844478"/>
            <a:ext cx="3528646" cy="1384995"/>
          </a:xfrm>
          <a:prstGeom prst="rect">
            <a:avLst/>
          </a:prstGeom>
        </p:spPr>
        <p:txBody>
          <a:bodyPr wrap="square">
            <a:spAutoFit/>
          </a:bodyPr>
          <a:lstStyle/>
          <a:p>
            <a:r>
              <a:rPr lang="en-US" sz="2400" b="1" dirty="0">
                <a:latin typeface="Cambria" panose="02040503050406030204" pitchFamily="18" charset="0"/>
                <a:ea typeface="MS Mincho" panose="02020609040205080304" pitchFamily="49" charset="-128"/>
                <a:cs typeface="Times New Roman" panose="02020603050405020304" pitchFamily="18" charset="0"/>
              </a:rPr>
              <a:t>Anubis</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r>
              <a:rPr lang="en-US" sz="600" dirty="0">
                <a:latin typeface="Cambria" panose="02040503050406030204" pitchFamily="18" charset="0"/>
                <a:ea typeface="MS Mincho" panose="02020609040205080304" pitchFamily="49" charset="-128"/>
                <a:cs typeface="Times New Roman" panose="02020603050405020304" pitchFamily="18" charset="0"/>
              </a:rPr>
              <a:t> </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pPr marL="95250" marR="0">
              <a:spcBef>
                <a:spcPts val="0"/>
              </a:spcBef>
              <a:spcAft>
                <a:spcPts val="0"/>
              </a:spcAft>
            </a:pPr>
            <a:r>
              <a:rPr lang="en-US" b="1" dirty="0">
                <a:latin typeface="Cambria" panose="02040503050406030204" pitchFamily="18" charset="0"/>
                <a:ea typeface="MS Mincho" panose="02020609040205080304" pitchFamily="49" charset="-128"/>
                <a:cs typeface="Times New Roman" panose="02020603050405020304" pitchFamily="18" charset="0"/>
              </a:rPr>
              <a:t>Anubis was the jackal headed god of </a:t>
            </a:r>
            <a:r>
              <a:rPr lang="en-US" b="1" dirty="0" smtClean="0">
                <a:latin typeface="Cambria" panose="02040503050406030204" pitchFamily="18" charset="0"/>
                <a:ea typeface="MS Mincho" panose="02020609040205080304" pitchFamily="49" charset="-128"/>
                <a:cs typeface="Times New Roman" panose="02020603050405020304" pitchFamily="18" charset="0"/>
              </a:rPr>
              <a:t>mummification and </a:t>
            </a:r>
            <a:r>
              <a:rPr lang="en-US" b="1" dirty="0">
                <a:latin typeface="Cambria" panose="02040503050406030204" pitchFamily="18" charset="0"/>
                <a:ea typeface="MS Mincho" panose="02020609040205080304" pitchFamily="49" charset="-128"/>
                <a:cs typeface="Times New Roman" panose="02020603050405020304" pitchFamily="18" charset="0"/>
              </a:rPr>
              <a:t>the god of the dead.</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xmlns="" val="96244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This is </a:t>
            </a:r>
            <a:r>
              <a:rPr lang="en-US" sz="2800" b="1" dirty="0" smtClean="0"/>
              <a:t>Ra</a:t>
            </a:r>
            <a:r>
              <a:rPr lang="en-US" dirty="0" smtClean="0"/>
              <a:t>, the god of the Sun and the most important God to the Egyptians</a:t>
            </a:r>
            <a:endParaRPr lang="en-US" dirty="0"/>
          </a:p>
        </p:txBody>
      </p:sp>
      <p:sp>
        <p:nvSpPr>
          <p:cNvPr id="5" name="Text Placeholder 4"/>
          <p:cNvSpPr>
            <a:spLocks noGrp="1"/>
          </p:cNvSpPr>
          <p:nvPr>
            <p:ph type="body" sz="quarter" idx="3"/>
          </p:nvPr>
        </p:nvSpPr>
        <p:spPr/>
        <p:txBody>
          <a:bodyPr/>
          <a:lstStyle/>
          <a:p>
            <a:r>
              <a:rPr lang="en-US" sz="2800" b="1" dirty="0" smtClean="0"/>
              <a:t>Isis</a:t>
            </a:r>
            <a:r>
              <a:rPr lang="en-US" dirty="0" smtClean="0"/>
              <a:t> is the goddess of motherhood and children</a:t>
            </a:r>
            <a:endParaRPr lang="en-US" dirty="0"/>
          </a:p>
        </p:txBody>
      </p:sp>
      <p:pic>
        <p:nvPicPr>
          <p:cNvPr id="7" name="Content Placeholder 6" descr="Ra"/>
          <p:cNvPicPr>
            <a:picLocks noGrp="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1735685" y="2907323"/>
            <a:ext cx="3059053" cy="3606739"/>
          </a:xfrm>
          <a:prstGeom prst="rect">
            <a:avLst/>
          </a:prstGeom>
          <a:noFill/>
          <a:ln>
            <a:noFill/>
          </a:ln>
        </p:spPr>
      </p:pic>
      <p:pic>
        <p:nvPicPr>
          <p:cNvPr id="8" name="Content Placeholder 7" descr="Isis"/>
          <p:cNvPicPr>
            <a:picLocks noGrp="1"/>
          </p:cNvPicPr>
          <p:nvPr>
            <p:ph sz="quarter" idx="4"/>
          </p:nvPr>
        </p:nvPicPr>
        <p:blipFill>
          <a:blip r:embed="rId3">
            <a:extLst>
              <a:ext uri="{28A0092B-C50C-407E-A947-70E740481C1C}">
                <a14:useLocalDpi xmlns:a14="http://schemas.microsoft.com/office/drawing/2010/main" xmlns="" val="0"/>
              </a:ext>
            </a:extLst>
          </a:blip>
          <a:srcRect/>
          <a:stretch>
            <a:fillRect/>
          </a:stretch>
        </p:blipFill>
        <p:spPr bwMode="auto">
          <a:xfrm>
            <a:off x="7453969" y="2968991"/>
            <a:ext cx="2661474" cy="3483401"/>
          </a:xfrm>
          <a:prstGeom prst="rect">
            <a:avLst/>
          </a:prstGeom>
          <a:noFill/>
          <a:ln>
            <a:noFill/>
          </a:ln>
        </p:spPr>
      </p:pic>
    </p:spTree>
    <p:extLst>
      <p:ext uri="{BB962C8B-B14F-4D97-AF65-F5344CB8AC3E}">
        <p14:creationId xmlns:p14="http://schemas.microsoft.com/office/powerpoint/2010/main" xmlns="" val="2578315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79785" y="832338"/>
            <a:ext cx="6389077" cy="1754326"/>
          </a:xfrm>
          <a:prstGeom prst="rect">
            <a:avLst/>
          </a:prstGeom>
          <a:noFill/>
        </p:spPr>
        <p:txBody>
          <a:bodyPr wrap="square" rtlCol="0">
            <a:spAutoFit/>
          </a:bodyPr>
          <a:lstStyle/>
          <a:p>
            <a:r>
              <a:rPr lang="en-US" sz="3600" b="1" dirty="0" smtClean="0"/>
              <a:t>Often, these Gods took the form of a human or animal, or sometimes both.</a:t>
            </a:r>
            <a:endParaRPr lang="en-US" sz="3600" b="1" dirty="0"/>
          </a:p>
        </p:txBody>
      </p:sp>
      <p:pic>
        <p:nvPicPr>
          <p:cNvPr id="11" name="Picture 10"/>
          <p:cNvPicPr>
            <a:picLocks noChangeAspect="1"/>
          </p:cNvPicPr>
          <p:nvPr/>
        </p:nvPicPr>
        <p:blipFill>
          <a:blip r:embed="rId2"/>
          <a:stretch>
            <a:fillRect/>
          </a:stretch>
        </p:blipFill>
        <p:spPr>
          <a:xfrm>
            <a:off x="1271771" y="2586664"/>
            <a:ext cx="2216028" cy="4109725"/>
          </a:xfrm>
          <a:prstGeom prst="rect">
            <a:avLst/>
          </a:prstGeom>
        </p:spPr>
      </p:pic>
      <p:pic>
        <p:nvPicPr>
          <p:cNvPr id="2056" name="Picture 8" descr="http://www.love-egypt.com/images/sky-go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4775" y="832338"/>
            <a:ext cx="2514600" cy="5067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9681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763778"/>
            <a:ext cx="10561418" cy="1468800"/>
          </a:xfrm>
        </p:spPr>
        <p:txBody>
          <a:bodyPr/>
          <a:lstStyle/>
          <a:p>
            <a:r>
              <a:rPr lang="en-US" dirty="0" smtClean="0"/>
              <a:t>So what about these mummies?</a:t>
            </a:r>
            <a:endParaRPr lang="en-US" dirty="0"/>
          </a:p>
        </p:txBody>
      </p:sp>
      <p:pic>
        <p:nvPicPr>
          <p:cNvPr id="3074" name="Picture 2" descr="http://blogofholding.com/wp-content/uploads/2010/10/42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34651" y="420541"/>
            <a:ext cx="6514855" cy="43432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697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Afterlife</a:t>
            </a:r>
            <a:endParaRPr lang="en-US" dirty="0"/>
          </a:p>
        </p:txBody>
      </p:sp>
      <p:sp>
        <p:nvSpPr>
          <p:cNvPr id="3" name="Content Placeholder 2"/>
          <p:cNvSpPr>
            <a:spLocks noGrp="1"/>
          </p:cNvSpPr>
          <p:nvPr>
            <p:ph idx="1"/>
          </p:nvPr>
        </p:nvSpPr>
        <p:spPr>
          <a:xfrm>
            <a:off x="513912" y="1507180"/>
            <a:ext cx="10554574" cy="3158605"/>
          </a:xfrm>
        </p:spPr>
        <p:txBody>
          <a:bodyPr/>
          <a:lstStyle/>
          <a:p>
            <a:r>
              <a:rPr lang="en-US" dirty="0"/>
              <a:t>Ancient </a:t>
            </a:r>
            <a:r>
              <a:rPr lang="en-US" b="1" dirty="0"/>
              <a:t>Egyptians</a:t>
            </a:r>
            <a:r>
              <a:rPr lang="en-US" dirty="0"/>
              <a:t> believed that their souls would continue to live in the underworld after their bodies had died. For this reason, most Egyptians wanted to be buried near their relatives and friends. They also were buried with prized possessions, such as jewelry, so that they could have them in the afterlife</a:t>
            </a:r>
            <a:r>
              <a:rPr lang="en-US" dirty="0" smtClean="0"/>
              <a:t>.</a:t>
            </a:r>
          </a:p>
          <a:p>
            <a:endParaRPr lang="en-US" dirty="0"/>
          </a:p>
        </p:txBody>
      </p:sp>
      <p:pic>
        <p:nvPicPr>
          <p:cNvPr id="4098" name="Picture 2" descr="http://gtm-media.discoveryeducation.com/videos/imagelibrary/web/EF6CFC42-BC84-554A-1501285E68E0557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590" y="3516924"/>
            <a:ext cx="4114800" cy="3086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5881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and Talk</a:t>
            </a:r>
            <a:endParaRPr lang="en-US" dirty="0"/>
          </a:p>
        </p:txBody>
      </p:sp>
      <p:sp>
        <p:nvSpPr>
          <p:cNvPr id="3" name="Content Placeholder 2"/>
          <p:cNvSpPr>
            <a:spLocks noGrp="1"/>
          </p:cNvSpPr>
          <p:nvPr>
            <p:ph idx="1"/>
          </p:nvPr>
        </p:nvSpPr>
        <p:spPr>
          <a:xfrm>
            <a:off x="631143" y="1167210"/>
            <a:ext cx="10554574" cy="3636511"/>
          </a:xfrm>
        </p:spPr>
        <p:txBody>
          <a:bodyPr>
            <a:normAutofit/>
          </a:bodyPr>
          <a:lstStyle/>
          <a:p>
            <a:r>
              <a:rPr lang="en-US" sz="4000" dirty="0" smtClean="0"/>
              <a:t>What three possessions would you want available to you in the afterlife?</a:t>
            </a:r>
            <a:endParaRPr lang="en-US" sz="4000" dirty="0"/>
          </a:p>
        </p:txBody>
      </p:sp>
      <p:pic>
        <p:nvPicPr>
          <p:cNvPr id="4" name="Picture 3"/>
          <p:cNvPicPr>
            <a:picLocks noChangeAspect="1"/>
          </p:cNvPicPr>
          <p:nvPr/>
        </p:nvPicPr>
        <p:blipFill>
          <a:blip r:embed="rId2"/>
          <a:stretch>
            <a:fillRect/>
          </a:stretch>
        </p:blipFill>
        <p:spPr>
          <a:xfrm>
            <a:off x="1011481" y="4304722"/>
            <a:ext cx="2619375" cy="1743075"/>
          </a:xfrm>
          <a:prstGeom prst="rect">
            <a:avLst/>
          </a:prstGeom>
        </p:spPr>
      </p:pic>
      <p:pic>
        <p:nvPicPr>
          <p:cNvPr id="5" name="Picture 4"/>
          <p:cNvPicPr>
            <a:picLocks noChangeAspect="1"/>
          </p:cNvPicPr>
          <p:nvPr/>
        </p:nvPicPr>
        <p:blipFill>
          <a:blip r:embed="rId3"/>
          <a:stretch>
            <a:fillRect/>
          </a:stretch>
        </p:blipFill>
        <p:spPr>
          <a:xfrm>
            <a:off x="4641238" y="4171371"/>
            <a:ext cx="2276475" cy="2009775"/>
          </a:xfrm>
          <a:prstGeom prst="rect">
            <a:avLst/>
          </a:prstGeom>
        </p:spPr>
      </p:pic>
      <p:pic>
        <p:nvPicPr>
          <p:cNvPr id="6" name="Picture 10" descr="http://www.sxc.hu/assets/182986/1829858412/pen-and-paper-851174-m.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76334" y="3849612"/>
            <a:ext cx="1883837" cy="26532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1644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TC103457503[[fn=Quotable]]</Template>
  <TotalTime>58</TotalTime>
  <Words>268</Words>
  <Application>Microsoft Office PowerPoint</Application>
  <PresentationFormat>Custom</PresentationFormat>
  <Paragraphs>28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Quotable</vt:lpstr>
      <vt:lpstr>Do Now 11.18.13 Identify and describe a religion that is different than your own.</vt:lpstr>
      <vt:lpstr>DEAR</vt:lpstr>
      <vt:lpstr>Egyptian Religion</vt:lpstr>
      <vt:lpstr>Let me introduce you to a few…</vt:lpstr>
      <vt:lpstr>Slide 5</vt:lpstr>
      <vt:lpstr>Slide 6</vt:lpstr>
      <vt:lpstr>So what about these mummies?</vt:lpstr>
      <vt:lpstr>Afterlife</vt:lpstr>
      <vt:lpstr>Turn and Talk</vt:lpstr>
      <vt:lpstr>Ancient Pyramids</vt:lpstr>
      <vt:lpstr>Mummification</vt:lpstr>
      <vt:lpstr>Why do this to their dead?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11.18.13 Identify and describe a religion that is different than your own.</dc:title>
  <dc:creator>Ornat, Natalie M.</dc:creator>
  <cp:lastModifiedBy>nataliem.ornat</cp:lastModifiedBy>
  <cp:revision>10</cp:revision>
  <dcterms:created xsi:type="dcterms:W3CDTF">2013-11-17T23:47:25Z</dcterms:created>
  <dcterms:modified xsi:type="dcterms:W3CDTF">2013-11-21T20:24:45Z</dcterms:modified>
</cp:coreProperties>
</file>